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5" r:id="rId3"/>
    <p:sldId id="270" r:id="rId4"/>
    <p:sldId id="263" r:id="rId5"/>
    <p:sldId id="264" r:id="rId6"/>
    <p:sldId id="268" r:id="rId7"/>
    <p:sldId id="258" r:id="rId8"/>
    <p:sldId id="257" r:id="rId9"/>
    <p:sldId id="259" r:id="rId10"/>
    <p:sldId id="261" r:id="rId11"/>
    <p:sldId id="262" r:id="rId12"/>
    <p:sldId id="275" r:id="rId13"/>
    <p:sldId id="276" r:id="rId14"/>
    <p:sldId id="269" r:id="rId15"/>
    <p:sldId id="271" r:id="rId16"/>
    <p:sldId id="272" r:id="rId17"/>
    <p:sldId id="273" r:id="rId18"/>
    <p:sldId id="274" r:id="rId19"/>
    <p:sldId id="266" r:id="rId20"/>
    <p:sldId id="267" r:id="rId21"/>
    <p:sldId id="26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A20D81-14C4-48CB-AA1B-67E9AAA1C27C}" v="832" dt="2021-11-24T18:17:37.456"/>
    <p1510:client id="{86EBD4B9-2021-4945-9619-FAD34550CBD8}" v="393" dt="2021-11-24T14:27:22.962"/>
    <p1510:client id="{A3179A65-7885-4867-9261-998F527E26CC}" v="203" dt="2021-11-24T15:57:46.710"/>
    <p1510:client id="{B1D7CE0B-0F8C-43A1-AF38-45E0C0B811BD}" v="3426" dt="2021-11-24T17:45:05.542"/>
    <p1510:client id="{EBB3C962-7FF3-4ACF-AB6F-B3C856FCCFF0}" v="5985" dt="2021-11-24T18:15:36.0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781477-7CEF-485E-903B-FAB33360053B}"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en-US"/>
        </a:p>
      </dgm:t>
    </dgm:pt>
    <dgm:pt modelId="{D39DEC57-780E-415F-9E4F-AF614B4670FC}">
      <dgm:prSet phldrT="[Text]" phldr="0"/>
      <dgm:spPr/>
      <dgm:t>
        <a:bodyPr/>
        <a:lstStyle/>
        <a:p>
          <a:pPr rtl="0"/>
          <a:r>
            <a:rPr lang="en-US">
              <a:latin typeface="Calibri Light" panose="020F0302020204030204"/>
            </a:rPr>
            <a:t>Highly Reliable</a:t>
          </a:r>
          <a:endParaRPr lang="en-US"/>
        </a:p>
      </dgm:t>
    </dgm:pt>
    <dgm:pt modelId="{0E06E112-CB8A-47E1-9046-AEFC78C5FF67}" type="parTrans" cxnId="{E762BCFE-CC25-4627-8835-6718AEF6350A}">
      <dgm:prSet/>
      <dgm:spPr/>
      <dgm:t>
        <a:bodyPr/>
        <a:lstStyle/>
        <a:p>
          <a:endParaRPr lang="en-US"/>
        </a:p>
      </dgm:t>
    </dgm:pt>
    <dgm:pt modelId="{C574EB45-C686-4880-82CC-45B9A94B589D}" type="sibTrans" cxnId="{E762BCFE-CC25-4627-8835-6718AEF6350A}">
      <dgm:prSet/>
      <dgm:spPr/>
      <dgm:t>
        <a:bodyPr/>
        <a:lstStyle/>
        <a:p>
          <a:endParaRPr lang="en-US"/>
        </a:p>
      </dgm:t>
    </dgm:pt>
    <dgm:pt modelId="{E4A62966-AAF9-4FC2-850A-303953C37C59}">
      <dgm:prSet phldrT="[Text]" phldr="0"/>
      <dgm:spPr/>
      <dgm:t>
        <a:bodyPr/>
        <a:lstStyle/>
        <a:p>
          <a:pPr rtl="0"/>
          <a:r>
            <a:rPr lang="en-US" err="1">
              <a:latin typeface="Calibri Light" panose="020F0302020204030204"/>
            </a:rPr>
            <a:t>Generalised</a:t>
          </a:r>
          <a:r>
            <a:rPr lang="en-US">
              <a:latin typeface="Calibri Light" panose="020F0302020204030204"/>
            </a:rPr>
            <a:t> Platform</a:t>
          </a:r>
          <a:endParaRPr lang="en-US"/>
        </a:p>
      </dgm:t>
    </dgm:pt>
    <dgm:pt modelId="{E1EBE29B-F239-48EE-96C3-72AFF28570D3}" type="parTrans" cxnId="{1DF255FF-9CE9-4FC9-8854-6959D8675B1C}">
      <dgm:prSet/>
      <dgm:spPr/>
      <dgm:t>
        <a:bodyPr/>
        <a:lstStyle/>
        <a:p>
          <a:endParaRPr lang="en-US"/>
        </a:p>
      </dgm:t>
    </dgm:pt>
    <dgm:pt modelId="{489BC33F-DAB6-474F-A41F-82AF13D7EB6D}" type="sibTrans" cxnId="{1DF255FF-9CE9-4FC9-8854-6959D8675B1C}">
      <dgm:prSet/>
      <dgm:spPr/>
      <dgm:t>
        <a:bodyPr/>
        <a:lstStyle/>
        <a:p>
          <a:endParaRPr lang="en-US"/>
        </a:p>
      </dgm:t>
    </dgm:pt>
    <dgm:pt modelId="{8700E10A-2FBE-4993-BD6B-87255BF983D6}">
      <dgm:prSet phldrT="[Text]" phldr="0"/>
      <dgm:spPr/>
      <dgm:t>
        <a:bodyPr/>
        <a:lstStyle/>
        <a:p>
          <a:pPr rtl="0"/>
          <a:r>
            <a:rPr lang="en-US">
              <a:latin typeface="Calibri Light" panose="020F0302020204030204"/>
            </a:rPr>
            <a:t>Less Data Requirement</a:t>
          </a:r>
          <a:endParaRPr lang="en-US"/>
        </a:p>
      </dgm:t>
    </dgm:pt>
    <dgm:pt modelId="{48293DBA-297A-4A27-870A-110FDC2ED412}" type="parTrans" cxnId="{CEC838D8-F0A4-4EC6-8978-80E71B9EB25A}">
      <dgm:prSet/>
      <dgm:spPr/>
      <dgm:t>
        <a:bodyPr/>
        <a:lstStyle/>
        <a:p>
          <a:endParaRPr lang="en-US"/>
        </a:p>
      </dgm:t>
    </dgm:pt>
    <dgm:pt modelId="{D3F69225-3FEF-4560-BEE9-E74A5D837830}" type="sibTrans" cxnId="{CEC838D8-F0A4-4EC6-8978-80E71B9EB25A}">
      <dgm:prSet/>
      <dgm:spPr/>
      <dgm:t>
        <a:bodyPr/>
        <a:lstStyle/>
        <a:p>
          <a:endParaRPr lang="en-US"/>
        </a:p>
      </dgm:t>
    </dgm:pt>
    <dgm:pt modelId="{30C865A3-6AF8-48BC-80DE-FAC201D6651C}">
      <dgm:prSet phldrT="[Text]" phldr="0"/>
      <dgm:spPr/>
      <dgm:t>
        <a:bodyPr/>
        <a:lstStyle/>
        <a:p>
          <a:pPr rtl="0"/>
          <a:r>
            <a:rPr lang="en-US">
              <a:latin typeface="Calibri Light" panose="020F0302020204030204"/>
            </a:rPr>
            <a:t>Insurance Policy </a:t>
          </a:r>
          <a:r>
            <a:rPr lang="en-US" err="1">
              <a:latin typeface="Calibri Light" panose="020F0302020204030204"/>
            </a:rPr>
            <a:t>Optimisation</a:t>
          </a:r>
          <a:endParaRPr lang="en-US" err="1"/>
        </a:p>
      </dgm:t>
    </dgm:pt>
    <dgm:pt modelId="{47AFAB51-727D-4AEF-A2E7-353F8C8669D9}" type="parTrans" cxnId="{DFCDF38F-E5BC-475C-B31D-10718175DE6C}">
      <dgm:prSet/>
      <dgm:spPr/>
      <dgm:t>
        <a:bodyPr/>
        <a:lstStyle/>
        <a:p>
          <a:endParaRPr lang="en-US"/>
        </a:p>
      </dgm:t>
    </dgm:pt>
    <dgm:pt modelId="{155F6AB5-FE43-482A-B777-E4A25BF0E548}" type="sibTrans" cxnId="{DFCDF38F-E5BC-475C-B31D-10718175DE6C}">
      <dgm:prSet/>
      <dgm:spPr/>
      <dgm:t>
        <a:bodyPr/>
        <a:lstStyle/>
        <a:p>
          <a:endParaRPr lang="en-US"/>
        </a:p>
      </dgm:t>
    </dgm:pt>
    <dgm:pt modelId="{4BEAF091-BD35-4068-9A7F-8148E54C5EEB}">
      <dgm:prSet phldrT="[Text]" phldr="0"/>
      <dgm:spPr/>
      <dgm:t>
        <a:bodyPr/>
        <a:lstStyle/>
        <a:p>
          <a:pPr rtl="0"/>
          <a:r>
            <a:rPr lang="en-US">
              <a:latin typeface="Calibri Light" panose="020F0302020204030204"/>
            </a:rPr>
            <a:t>Driver &amp; Vehicle Safety</a:t>
          </a:r>
          <a:endParaRPr lang="en-US"/>
        </a:p>
      </dgm:t>
    </dgm:pt>
    <dgm:pt modelId="{0FFE1926-F950-4F8E-A853-8FFCC030F7D8}" type="parTrans" cxnId="{62F6C60E-3877-4F82-86F7-F7F5E43E6C99}">
      <dgm:prSet/>
      <dgm:spPr/>
      <dgm:t>
        <a:bodyPr/>
        <a:lstStyle/>
        <a:p>
          <a:endParaRPr lang="en-US"/>
        </a:p>
      </dgm:t>
    </dgm:pt>
    <dgm:pt modelId="{A0FFACBD-31F0-4572-A8A8-E7F9CE2E9F8C}" type="sibTrans" cxnId="{62F6C60E-3877-4F82-86F7-F7F5E43E6C99}">
      <dgm:prSet/>
      <dgm:spPr/>
      <dgm:t>
        <a:bodyPr/>
        <a:lstStyle/>
        <a:p>
          <a:endParaRPr lang="en-US"/>
        </a:p>
      </dgm:t>
    </dgm:pt>
    <dgm:pt modelId="{8131EDE8-35D3-4322-8249-8BE1E04F8245}">
      <dgm:prSet phldr="0"/>
      <dgm:spPr/>
      <dgm:t>
        <a:bodyPr/>
        <a:lstStyle/>
        <a:p>
          <a:pPr rtl="0"/>
          <a:r>
            <a:rPr lang="en-US">
              <a:latin typeface="Calibri Light" panose="020F0302020204030204"/>
            </a:rPr>
            <a:t>Effective Maintenance Plan</a:t>
          </a:r>
        </a:p>
      </dgm:t>
    </dgm:pt>
    <dgm:pt modelId="{A1F4422A-45C6-434A-90C7-9F59E0C98640}" type="parTrans" cxnId="{3B889D25-2849-4A7F-A793-6EBF580A1D3D}">
      <dgm:prSet/>
      <dgm:spPr/>
    </dgm:pt>
    <dgm:pt modelId="{90A780D7-7B57-4048-8D9D-DE0EBFC5D0AA}" type="sibTrans" cxnId="{3B889D25-2849-4A7F-A793-6EBF580A1D3D}">
      <dgm:prSet/>
      <dgm:spPr/>
    </dgm:pt>
    <dgm:pt modelId="{B0DB1CD7-B751-4304-AAFE-DC7E66024B54}" type="pres">
      <dgm:prSet presAssocID="{6E781477-7CEF-485E-903B-FAB33360053B}" presName="cycle" presStyleCnt="0">
        <dgm:presLayoutVars>
          <dgm:dir/>
          <dgm:resizeHandles val="exact"/>
        </dgm:presLayoutVars>
      </dgm:prSet>
      <dgm:spPr/>
    </dgm:pt>
    <dgm:pt modelId="{5EE61946-7CAE-48C9-81E3-4E697078E46B}" type="pres">
      <dgm:prSet presAssocID="{D39DEC57-780E-415F-9E4F-AF614B4670FC}" presName="node" presStyleLbl="node1" presStyleIdx="0" presStyleCnt="6">
        <dgm:presLayoutVars>
          <dgm:bulletEnabled val="1"/>
        </dgm:presLayoutVars>
      </dgm:prSet>
      <dgm:spPr/>
    </dgm:pt>
    <dgm:pt modelId="{F881A5C2-3AA4-4A4F-8990-53DDAFF3EC03}" type="pres">
      <dgm:prSet presAssocID="{D39DEC57-780E-415F-9E4F-AF614B4670FC}" presName="spNode" presStyleCnt="0"/>
      <dgm:spPr/>
    </dgm:pt>
    <dgm:pt modelId="{5086E752-3B2E-405D-B4F4-E4A231712F69}" type="pres">
      <dgm:prSet presAssocID="{C574EB45-C686-4880-82CC-45B9A94B589D}" presName="sibTrans" presStyleLbl="sibTrans1D1" presStyleIdx="0" presStyleCnt="6"/>
      <dgm:spPr/>
    </dgm:pt>
    <dgm:pt modelId="{AC3B481F-6258-4EC1-AEAE-4A0B96894528}" type="pres">
      <dgm:prSet presAssocID="{E4A62966-AAF9-4FC2-850A-303953C37C59}" presName="node" presStyleLbl="node1" presStyleIdx="1" presStyleCnt="6">
        <dgm:presLayoutVars>
          <dgm:bulletEnabled val="1"/>
        </dgm:presLayoutVars>
      </dgm:prSet>
      <dgm:spPr/>
    </dgm:pt>
    <dgm:pt modelId="{B398B068-E7E7-4440-879D-D73E3188A563}" type="pres">
      <dgm:prSet presAssocID="{E4A62966-AAF9-4FC2-850A-303953C37C59}" presName="spNode" presStyleCnt="0"/>
      <dgm:spPr/>
    </dgm:pt>
    <dgm:pt modelId="{998E5725-637B-43DE-9526-950542BD354F}" type="pres">
      <dgm:prSet presAssocID="{489BC33F-DAB6-474F-A41F-82AF13D7EB6D}" presName="sibTrans" presStyleLbl="sibTrans1D1" presStyleIdx="1" presStyleCnt="6"/>
      <dgm:spPr/>
    </dgm:pt>
    <dgm:pt modelId="{9CFF7444-4A9A-4EDF-98A2-BAE2B8C0C227}" type="pres">
      <dgm:prSet presAssocID="{8700E10A-2FBE-4993-BD6B-87255BF983D6}" presName="node" presStyleLbl="node1" presStyleIdx="2" presStyleCnt="6">
        <dgm:presLayoutVars>
          <dgm:bulletEnabled val="1"/>
        </dgm:presLayoutVars>
      </dgm:prSet>
      <dgm:spPr/>
    </dgm:pt>
    <dgm:pt modelId="{00C68915-CBBD-4EFC-BC39-AA50F9A0AF1D}" type="pres">
      <dgm:prSet presAssocID="{8700E10A-2FBE-4993-BD6B-87255BF983D6}" presName="spNode" presStyleCnt="0"/>
      <dgm:spPr/>
    </dgm:pt>
    <dgm:pt modelId="{4519D91D-DCA8-48D7-8D57-C30B62DE5478}" type="pres">
      <dgm:prSet presAssocID="{D3F69225-3FEF-4560-BEE9-E74A5D837830}" presName="sibTrans" presStyleLbl="sibTrans1D1" presStyleIdx="2" presStyleCnt="6"/>
      <dgm:spPr/>
    </dgm:pt>
    <dgm:pt modelId="{944311D7-690B-4ADC-A2E1-E7FA76001245}" type="pres">
      <dgm:prSet presAssocID="{30C865A3-6AF8-48BC-80DE-FAC201D6651C}" presName="node" presStyleLbl="node1" presStyleIdx="3" presStyleCnt="6">
        <dgm:presLayoutVars>
          <dgm:bulletEnabled val="1"/>
        </dgm:presLayoutVars>
      </dgm:prSet>
      <dgm:spPr/>
    </dgm:pt>
    <dgm:pt modelId="{824F94DC-7275-4E38-92E4-E430019DEA45}" type="pres">
      <dgm:prSet presAssocID="{30C865A3-6AF8-48BC-80DE-FAC201D6651C}" presName="spNode" presStyleCnt="0"/>
      <dgm:spPr/>
    </dgm:pt>
    <dgm:pt modelId="{28DB5247-B4EC-4B42-9B07-2A98EF762D1B}" type="pres">
      <dgm:prSet presAssocID="{155F6AB5-FE43-482A-B777-E4A25BF0E548}" presName="sibTrans" presStyleLbl="sibTrans1D1" presStyleIdx="3" presStyleCnt="6"/>
      <dgm:spPr/>
    </dgm:pt>
    <dgm:pt modelId="{563F0630-59F1-4F4B-BBF7-BAE5DC31D9AF}" type="pres">
      <dgm:prSet presAssocID="{4BEAF091-BD35-4068-9A7F-8148E54C5EEB}" presName="node" presStyleLbl="node1" presStyleIdx="4" presStyleCnt="6">
        <dgm:presLayoutVars>
          <dgm:bulletEnabled val="1"/>
        </dgm:presLayoutVars>
      </dgm:prSet>
      <dgm:spPr/>
    </dgm:pt>
    <dgm:pt modelId="{0193355F-C9FF-472F-AB0B-4F9C72AA61BE}" type="pres">
      <dgm:prSet presAssocID="{4BEAF091-BD35-4068-9A7F-8148E54C5EEB}" presName="spNode" presStyleCnt="0"/>
      <dgm:spPr/>
    </dgm:pt>
    <dgm:pt modelId="{F20A5F68-F929-43F5-8192-EBFAA73499B1}" type="pres">
      <dgm:prSet presAssocID="{A0FFACBD-31F0-4572-A8A8-E7F9CE2E9F8C}" presName="sibTrans" presStyleLbl="sibTrans1D1" presStyleIdx="4" presStyleCnt="6"/>
      <dgm:spPr/>
    </dgm:pt>
    <dgm:pt modelId="{AE11AA45-3EFF-4D42-98B0-A5AC9D84201B}" type="pres">
      <dgm:prSet presAssocID="{8131EDE8-35D3-4322-8249-8BE1E04F8245}" presName="node" presStyleLbl="node1" presStyleIdx="5" presStyleCnt="6">
        <dgm:presLayoutVars>
          <dgm:bulletEnabled val="1"/>
        </dgm:presLayoutVars>
      </dgm:prSet>
      <dgm:spPr/>
    </dgm:pt>
    <dgm:pt modelId="{A15131D1-F69A-4512-8499-C67475C99C1B}" type="pres">
      <dgm:prSet presAssocID="{8131EDE8-35D3-4322-8249-8BE1E04F8245}" presName="spNode" presStyleCnt="0"/>
      <dgm:spPr/>
    </dgm:pt>
    <dgm:pt modelId="{0315AFC0-6318-42C4-8FBD-BA8004343409}" type="pres">
      <dgm:prSet presAssocID="{90A780D7-7B57-4048-8D9D-DE0EBFC5D0AA}" presName="sibTrans" presStyleLbl="sibTrans1D1" presStyleIdx="5" presStyleCnt="6"/>
      <dgm:spPr/>
    </dgm:pt>
  </dgm:ptLst>
  <dgm:cxnLst>
    <dgm:cxn modelId="{5EBC6201-3971-4F72-8D80-1EBEB3007E9B}" type="presOf" srcId="{A0FFACBD-31F0-4572-A8A8-E7F9CE2E9F8C}" destId="{F20A5F68-F929-43F5-8192-EBFAA73499B1}" srcOrd="0" destOrd="0" presId="urn:microsoft.com/office/officeart/2005/8/layout/cycle6"/>
    <dgm:cxn modelId="{29932F04-9D53-4687-A6B9-0F90F3298228}" type="presOf" srcId="{30C865A3-6AF8-48BC-80DE-FAC201D6651C}" destId="{944311D7-690B-4ADC-A2E1-E7FA76001245}" srcOrd="0" destOrd="0" presId="urn:microsoft.com/office/officeart/2005/8/layout/cycle6"/>
    <dgm:cxn modelId="{62F6C60E-3877-4F82-86F7-F7F5E43E6C99}" srcId="{6E781477-7CEF-485E-903B-FAB33360053B}" destId="{4BEAF091-BD35-4068-9A7F-8148E54C5EEB}" srcOrd="4" destOrd="0" parTransId="{0FFE1926-F950-4F8E-A853-8FFCC030F7D8}" sibTransId="{A0FFACBD-31F0-4572-A8A8-E7F9CE2E9F8C}"/>
    <dgm:cxn modelId="{3B889D25-2849-4A7F-A793-6EBF580A1D3D}" srcId="{6E781477-7CEF-485E-903B-FAB33360053B}" destId="{8131EDE8-35D3-4322-8249-8BE1E04F8245}" srcOrd="5" destOrd="0" parTransId="{A1F4422A-45C6-434A-90C7-9F59E0C98640}" sibTransId="{90A780D7-7B57-4048-8D9D-DE0EBFC5D0AA}"/>
    <dgm:cxn modelId="{50F60326-A369-4971-B8D3-C89417A5975F}" type="presOf" srcId="{C574EB45-C686-4880-82CC-45B9A94B589D}" destId="{5086E752-3B2E-405D-B4F4-E4A231712F69}" srcOrd="0" destOrd="0" presId="urn:microsoft.com/office/officeart/2005/8/layout/cycle6"/>
    <dgm:cxn modelId="{943BA86B-D694-485A-BD81-980813F7436F}" type="presOf" srcId="{D39DEC57-780E-415F-9E4F-AF614B4670FC}" destId="{5EE61946-7CAE-48C9-81E3-4E697078E46B}" srcOrd="0" destOrd="0" presId="urn:microsoft.com/office/officeart/2005/8/layout/cycle6"/>
    <dgm:cxn modelId="{BD72A16F-D6A6-4576-B42C-F3CA1625F7D3}" type="presOf" srcId="{8700E10A-2FBE-4993-BD6B-87255BF983D6}" destId="{9CFF7444-4A9A-4EDF-98A2-BAE2B8C0C227}" srcOrd="0" destOrd="0" presId="urn:microsoft.com/office/officeart/2005/8/layout/cycle6"/>
    <dgm:cxn modelId="{E9ED5F77-EAE0-44C5-881A-DB18E3824656}" type="presOf" srcId="{155F6AB5-FE43-482A-B777-E4A25BF0E548}" destId="{28DB5247-B4EC-4B42-9B07-2A98EF762D1B}" srcOrd="0" destOrd="0" presId="urn:microsoft.com/office/officeart/2005/8/layout/cycle6"/>
    <dgm:cxn modelId="{45E15C84-4A48-4715-90AE-8AB5F5BC0DC5}" type="presOf" srcId="{E4A62966-AAF9-4FC2-850A-303953C37C59}" destId="{AC3B481F-6258-4EC1-AEAE-4A0B96894528}" srcOrd="0" destOrd="0" presId="urn:microsoft.com/office/officeart/2005/8/layout/cycle6"/>
    <dgm:cxn modelId="{C2E29F8A-72DA-4FEF-B6F2-B3C798ED7061}" type="presOf" srcId="{D3F69225-3FEF-4560-BEE9-E74A5D837830}" destId="{4519D91D-DCA8-48D7-8D57-C30B62DE5478}" srcOrd="0" destOrd="0" presId="urn:microsoft.com/office/officeart/2005/8/layout/cycle6"/>
    <dgm:cxn modelId="{060A8C8D-0987-4872-A458-ECB2E4849925}" type="presOf" srcId="{489BC33F-DAB6-474F-A41F-82AF13D7EB6D}" destId="{998E5725-637B-43DE-9526-950542BD354F}" srcOrd="0" destOrd="0" presId="urn:microsoft.com/office/officeart/2005/8/layout/cycle6"/>
    <dgm:cxn modelId="{DFCDF38F-E5BC-475C-B31D-10718175DE6C}" srcId="{6E781477-7CEF-485E-903B-FAB33360053B}" destId="{30C865A3-6AF8-48BC-80DE-FAC201D6651C}" srcOrd="3" destOrd="0" parTransId="{47AFAB51-727D-4AEF-A2E7-353F8C8669D9}" sibTransId="{155F6AB5-FE43-482A-B777-E4A25BF0E548}"/>
    <dgm:cxn modelId="{0AAA9BB3-2B9D-49B7-B3BA-3F5337FC1D81}" type="presOf" srcId="{8131EDE8-35D3-4322-8249-8BE1E04F8245}" destId="{AE11AA45-3EFF-4D42-98B0-A5AC9D84201B}" srcOrd="0" destOrd="0" presId="urn:microsoft.com/office/officeart/2005/8/layout/cycle6"/>
    <dgm:cxn modelId="{65FD4EB6-21BA-498C-975A-062261FC6906}" type="presOf" srcId="{6E781477-7CEF-485E-903B-FAB33360053B}" destId="{B0DB1CD7-B751-4304-AAFE-DC7E66024B54}" srcOrd="0" destOrd="0" presId="urn:microsoft.com/office/officeart/2005/8/layout/cycle6"/>
    <dgm:cxn modelId="{EC03A0BC-3DB0-4070-A654-D7CECE7B5B98}" type="presOf" srcId="{90A780D7-7B57-4048-8D9D-DE0EBFC5D0AA}" destId="{0315AFC0-6318-42C4-8FBD-BA8004343409}" srcOrd="0" destOrd="0" presId="urn:microsoft.com/office/officeart/2005/8/layout/cycle6"/>
    <dgm:cxn modelId="{CEC838D8-F0A4-4EC6-8978-80E71B9EB25A}" srcId="{6E781477-7CEF-485E-903B-FAB33360053B}" destId="{8700E10A-2FBE-4993-BD6B-87255BF983D6}" srcOrd="2" destOrd="0" parTransId="{48293DBA-297A-4A27-870A-110FDC2ED412}" sibTransId="{D3F69225-3FEF-4560-BEE9-E74A5D837830}"/>
    <dgm:cxn modelId="{700489EF-2691-479A-97DC-E17FD6F661F0}" type="presOf" srcId="{4BEAF091-BD35-4068-9A7F-8148E54C5EEB}" destId="{563F0630-59F1-4F4B-BBF7-BAE5DC31D9AF}" srcOrd="0" destOrd="0" presId="urn:microsoft.com/office/officeart/2005/8/layout/cycle6"/>
    <dgm:cxn modelId="{E762BCFE-CC25-4627-8835-6718AEF6350A}" srcId="{6E781477-7CEF-485E-903B-FAB33360053B}" destId="{D39DEC57-780E-415F-9E4F-AF614B4670FC}" srcOrd="0" destOrd="0" parTransId="{0E06E112-CB8A-47E1-9046-AEFC78C5FF67}" sibTransId="{C574EB45-C686-4880-82CC-45B9A94B589D}"/>
    <dgm:cxn modelId="{1DF255FF-9CE9-4FC9-8854-6959D8675B1C}" srcId="{6E781477-7CEF-485E-903B-FAB33360053B}" destId="{E4A62966-AAF9-4FC2-850A-303953C37C59}" srcOrd="1" destOrd="0" parTransId="{E1EBE29B-F239-48EE-96C3-72AFF28570D3}" sibTransId="{489BC33F-DAB6-474F-A41F-82AF13D7EB6D}"/>
    <dgm:cxn modelId="{1ED97289-D123-4559-BE96-642AA48DB864}" type="presParOf" srcId="{B0DB1CD7-B751-4304-AAFE-DC7E66024B54}" destId="{5EE61946-7CAE-48C9-81E3-4E697078E46B}" srcOrd="0" destOrd="0" presId="urn:microsoft.com/office/officeart/2005/8/layout/cycle6"/>
    <dgm:cxn modelId="{5B770DC3-EF41-4C89-B84C-49792C0E692F}" type="presParOf" srcId="{B0DB1CD7-B751-4304-AAFE-DC7E66024B54}" destId="{F881A5C2-3AA4-4A4F-8990-53DDAFF3EC03}" srcOrd="1" destOrd="0" presId="urn:microsoft.com/office/officeart/2005/8/layout/cycle6"/>
    <dgm:cxn modelId="{3DAD4842-9EB7-4EC8-8BDB-CF70FB5193A8}" type="presParOf" srcId="{B0DB1CD7-B751-4304-AAFE-DC7E66024B54}" destId="{5086E752-3B2E-405D-B4F4-E4A231712F69}" srcOrd="2" destOrd="0" presId="urn:microsoft.com/office/officeart/2005/8/layout/cycle6"/>
    <dgm:cxn modelId="{D2248DAF-02A2-411A-ABB7-0116740C2053}" type="presParOf" srcId="{B0DB1CD7-B751-4304-AAFE-DC7E66024B54}" destId="{AC3B481F-6258-4EC1-AEAE-4A0B96894528}" srcOrd="3" destOrd="0" presId="urn:microsoft.com/office/officeart/2005/8/layout/cycle6"/>
    <dgm:cxn modelId="{18937F47-7276-4539-8988-DFD9222203E7}" type="presParOf" srcId="{B0DB1CD7-B751-4304-AAFE-DC7E66024B54}" destId="{B398B068-E7E7-4440-879D-D73E3188A563}" srcOrd="4" destOrd="0" presId="urn:microsoft.com/office/officeart/2005/8/layout/cycle6"/>
    <dgm:cxn modelId="{612F2C92-FDC1-4E8F-80A7-F23DEA6AEC4F}" type="presParOf" srcId="{B0DB1CD7-B751-4304-AAFE-DC7E66024B54}" destId="{998E5725-637B-43DE-9526-950542BD354F}" srcOrd="5" destOrd="0" presId="urn:microsoft.com/office/officeart/2005/8/layout/cycle6"/>
    <dgm:cxn modelId="{041698E7-AD9A-4A02-8901-7008BF226925}" type="presParOf" srcId="{B0DB1CD7-B751-4304-AAFE-DC7E66024B54}" destId="{9CFF7444-4A9A-4EDF-98A2-BAE2B8C0C227}" srcOrd="6" destOrd="0" presId="urn:microsoft.com/office/officeart/2005/8/layout/cycle6"/>
    <dgm:cxn modelId="{5C64ABF0-5708-4E41-921C-3A10242FE1C7}" type="presParOf" srcId="{B0DB1CD7-B751-4304-AAFE-DC7E66024B54}" destId="{00C68915-CBBD-4EFC-BC39-AA50F9A0AF1D}" srcOrd="7" destOrd="0" presId="urn:microsoft.com/office/officeart/2005/8/layout/cycle6"/>
    <dgm:cxn modelId="{976FF493-D0F5-4850-A46F-545022898A57}" type="presParOf" srcId="{B0DB1CD7-B751-4304-AAFE-DC7E66024B54}" destId="{4519D91D-DCA8-48D7-8D57-C30B62DE5478}" srcOrd="8" destOrd="0" presId="urn:microsoft.com/office/officeart/2005/8/layout/cycle6"/>
    <dgm:cxn modelId="{D498FA8A-4499-4AC2-A473-E6AFB9BDF75F}" type="presParOf" srcId="{B0DB1CD7-B751-4304-AAFE-DC7E66024B54}" destId="{944311D7-690B-4ADC-A2E1-E7FA76001245}" srcOrd="9" destOrd="0" presId="urn:microsoft.com/office/officeart/2005/8/layout/cycle6"/>
    <dgm:cxn modelId="{16FDBC6A-20B2-4BF2-AA04-370A2619A8A1}" type="presParOf" srcId="{B0DB1CD7-B751-4304-AAFE-DC7E66024B54}" destId="{824F94DC-7275-4E38-92E4-E430019DEA45}" srcOrd="10" destOrd="0" presId="urn:microsoft.com/office/officeart/2005/8/layout/cycle6"/>
    <dgm:cxn modelId="{FCDB6A51-7DDF-4F0A-A989-EBC29065AD63}" type="presParOf" srcId="{B0DB1CD7-B751-4304-AAFE-DC7E66024B54}" destId="{28DB5247-B4EC-4B42-9B07-2A98EF762D1B}" srcOrd="11" destOrd="0" presId="urn:microsoft.com/office/officeart/2005/8/layout/cycle6"/>
    <dgm:cxn modelId="{C7882119-93D8-466C-A208-5002B6490C1C}" type="presParOf" srcId="{B0DB1CD7-B751-4304-AAFE-DC7E66024B54}" destId="{563F0630-59F1-4F4B-BBF7-BAE5DC31D9AF}" srcOrd="12" destOrd="0" presId="urn:microsoft.com/office/officeart/2005/8/layout/cycle6"/>
    <dgm:cxn modelId="{3B71EABD-F93B-4E16-B307-B030B3AF40E8}" type="presParOf" srcId="{B0DB1CD7-B751-4304-AAFE-DC7E66024B54}" destId="{0193355F-C9FF-472F-AB0B-4F9C72AA61BE}" srcOrd="13" destOrd="0" presId="urn:microsoft.com/office/officeart/2005/8/layout/cycle6"/>
    <dgm:cxn modelId="{3822714B-7C9F-48D4-8E6C-F7628EE6ED2B}" type="presParOf" srcId="{B0DB1CD7-B751-4304-AAFE-DC7E66024B54}" destId="{F20A5F68-F929-43F5-8192-EBFAA73499B1}" srcOrd="14" destOrd="0" presId="urn:microsoft.com/office/officeart/2005/8/layout/cycle6"/>
    <dgm:cxn modelId="{3EA8C5AB-91C2-4218-8323-D9D2E61EC2E7}" type="presParOf" srcId="{B0DB1CD7-B751-4304-AAFE-DC7E66024B54}" destId="{AE11AA45-3EFF-4D42-98B0-A5AC9D84201B}" srcOrd="15" destOrd="0" presId="urn:microsoft.com/office/officeart/2005/8/layout/cycle6"/>
    <dgm:cxn modelId="{A710424C-AC89-4475-BCB8-DB24F572AF35}" type="presParOf" srcId="{B0DB1CD7-B751-4304-AAFE-DC7E66024B54}" destId="{A15131D1-F69A-4512-8499-C67475C99C1B}" srcOrd="16" destOrd="0" presId="urn:microsoft.com/office/officeart/2005/8/layout/cycle6"/>
    <dgm:cxn modelId="{6C57C08F-F651-4928-A5AF-334B680E5515}" type="presParOf" srcId="{B0DB1CD7-B751-4304-AAFE-DC7E66024B54}" destId="{0315AFC0-6318-42C4-8FBD-BA8004343409}" srcOrd="17"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E61946-7CAE-48C9-81E3-4E697078E46B}">
      <dsp:nvSpPr>
        <dsp:cNvPr id="0" name=""/>
        <dsp:cNvSpPr/>
      </dsp:nvSpPr>
      <dsp:spPr>
        <a:xfrm>
          <a:off x="2339200" y="1353"/>
          <a:ext cx="1726254" cy="112206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Highly Reliable</a:t>
          </a:r>
          <a:endParaRPr lang="en-US" sz="2000" kern="1200"/>
        </a:p>
      </dsp:txBody>
      <dsp:txXfrm>
        <a:off x="2393975" y="56128"/>
        <a:ext cx="1616704" cy="1012515"/>
      </dsp:txXfrm>
    </dsp:sp>
    <dsp:sp modelId="{5086E752-3B2E-405D-B4F4-E4A231712F69}">
      <dsp:nvSpPr>
        <dsp:cNvPr id="0" name=""/>
        <dsp:cNvSpPr/>
      </dsp:nvSpPr>
      <dsp:spPr>
        <a:xfrm>
          <a:off x="561421" y="562386"/>
          <a:ext cx="5281812" cy="5281812"/>
        </a:xfrm>
        <a:custGeom>
          <a:avLst/>
          <a:gdLst/>
          <a:ahLst/>
          <a:cxnLst/>
          <a:rect l="0" t="0" r="0" b="0"/>
          <a:pathLst>
            <a:path>
              <a:moveTo>
                <a:pt x="3515037" y="148862"/>
              </a:moveTo>
              <a:arcTo wR="2640906" hR="2640906" stAng="17359757" swAng="1499050"/>
            </a:path>
          </a:pathLst>
        </a:custGeom>
        <a:noFill/>
        <a:ln w="9525"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C3B481F-6258-4EC1-AEAE-4A0B96894528}">
      <dsp:nvSpPr>
        <dsp:cNvPr id="0" name=""/>
        <dsp:cNvSpPr/>
      </dsp:nvSpPr>
      <dsp:spPr>
        <a:xfrm>
          <a:off x="4626292" y="1321806"/>
          <a:ext cx="1726254" cy="112206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err="1">
              <a:latin typeface="Calibri Light" panose="020F0302020204030204"/>
            </a:rPr>
            <a:t>Generalised</a:t>
          </a:r>
          <a:r>
            <a:rPr lang="en-US" sz="2000" kern="1200">
              <a:latin typeface="Calibri Light" panose="020F0302020204030204"/>
            </a:rPr>
            <a:t> Platform</a:t>
          </a:r>
          <a:endParaRPr lang="en-US" sz="2000" kern="1200"/>
        </a:p>
      </dsp:txBody>
      <dsp:txXfrm>
        <a:off x="4681067" y="1376581"/>
        <a:ext cx="1616704" cy="1012515"/>
      </dsp:txXfrm>
    </dsp:sp>
    <dsp:sp modelId="{998E5725-637B-43DE-9526-950542BD354F}">
      <dsp:nvSpPr>
        <dsp:cNvPr id="0" name=""/>
        <dsp:cNvSpPr/>
      </dsp:nvSpPr>
      <dsp:spPr>
        <a:xfrm>
          <a:off x="561421" y="562386"/>
          <a:ext cx="5281812" cy="5281812"/>
        </a:xfrm>
        <a:custGeom>
          <a:avLst/>
          <a:gdLst/>
          <a:ahLst/>
          <a:cxnLst/>
          <a:rect l="0" t="0" r="0" b="0"/>
          <a:pathLst>
            <a:path>
              <a:moveTo>
                <a:pt x="5174593" y="1896045"/>
              </a:moveTo>
              <a:arcTo wR="2640906" hR="2640906" stAng="20617053" swAng="1965893"/>
            </a:path>
          </a:pathLst>
        </a:custGeom>
        <a:noFill/>
        <a:ln w="9525"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CFF7444-4A9A-4EDF-98A2-BAE2B8C0C227}">
      <dsp:nvSpPr>
        <dsp:cNvPr id="0" name=""/>
        <dsp:cNvSpPr/>
      </dsp:nvSpPr>
      <dsp:spPr>
        <a:xfrm>
          <a:off x="4626292" y="3962713"/>
          <a:ext cx="1726254" cy="112206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Less Data Requirement</a:t>
          </a:r>
          <a:endParaRPr lang="en-US" sz="2000" kern="1200"/>
        </a:p>
      </dsp:txBody>
      <dsp:txXfrm>
        <a:off x="4681067" y="4017488"/>
        <a:ext cx="1616704" cy="1012515"/>
      </dsp:txXfrm>
    </dsp:sp>
    <dsp:sp modelId="{4519D91D-DCA8-48D7-8D57-C30B62DE5478}">
      <dsp:nvSpPr>
        <dsp:cNvPr id="0" name=""/>
        <dsp:cNvSpPr/>
      </dsp:nvSpPr>
      <dsp:spPr>
        <a:xfrm>
          <a:off x="561421" y="562386"/>
          <a:ext cx="5281812" cy="5281812"/>
        </a:xfrm>
        <a:custGeom>
          <a:avLst/>
          <a:gdLst/>
          <a:ahLst/>
          <a:cxnLst/>
          <a:rect l="0" t="0" r="0" b="0"/>
          <a:pathLst>
            <a:path>
              <a:moveTo>
                <a:pt x="4485799" y="4530550"/>
              </a:moveTo>
              <a:arcTo wR="2640906" hR="2640906" stAng="2741193" swAng="1499050"/>
            </a:path>
          </a:pathLst>
        </a:custGeom>
        <a:noFill/>
        <a:ln w="9525"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44311D7-690B-4ADC-A2E1-E7FA76001245}">
      <dsp:nvSpPr>
        <dsp:cNvPr id="0" name=""/>
        <dsp:cNvSpPr/>
      </dsp:nvSpPr>
      <dsp:spPr>
        <a:xfrm>
          <a:off x="2339200" y="5283166"/>
          <a:ext cx="1726254" cy="112206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Insurance Policy </a:t>
          </a:r>
          <a:r>
            <a:rPr lang="en-US" sz="2000" kern="1200" err="1">
              <a:latin typeface="Calibri Light" panose="020F0302020204030204"/>
            </a:rPr>
            <a:t>Optimisation</a:t>
          </a:r>
          <a:endParaRPr lang="en-US" sz="2000" kern="1200" err="1"/>
        </a:p>
      </dsp:txBody>
      <dsp:txXfrm>
        <a:off x="2393975" y="5337941"/>
        <a:ext cx="1616704" cy="1012515"/>
      </dsp:txXfrm>
    </dsp:sp>
    <dsp:sp modelId="{28DB5247-B4EC-4B42-9B07-2A98EF762D1B}">
      <dsp:nvSpPr>
        <dsp:cNvPr id="0" name=""/>
        <dsp:cNvSpPr/>
      </dsp:nvSpPr>
      <dsp:spPr>
        <a:xfrm>
          <a:off x="561421" y="562386"/>
          <a:ext cx="5281812" cy="5281812"/>
        </a:xfrm>
        <a:custGeom>
          <a:avLst/>
          <a:gdLst/>
          <a:ahLst/>
          <a:cxnLst/>
          <a:rect l="0" t="0" r="0" b="0"/>
          <a:pathLst>
            <a:path>
              <a:moveTo>
                <a:pt x="1766775" y="5132950"/>
              </a:moveTo>
              <a:arcTo wR="2640906" hR="2640906" stAng="6559757" swAng="1499050"/>
            </a:path>
          </a:pathLst>
        </a:custGeom>
        <a:noFill/>
        <a:ln w="9525"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63F0630-59F1-4F4B-BBF7-BAE5DC31D9AF}">
      <dsp:nvSpPr>
        <dsp:cNvPr id="0" name=""/>
        <dsp:cNvSpPr/>
      </dsp:nvSpPr>
      <dsp:spPr>
        <a:xfrm>
          <a:off x="52108" y="3962713"/>
          <a:ext cx="1726254" cy="112206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Driver &amp; Vehicle Safety</a:t>
          </a:r>
          <a:endParaRPr lang="en-US" sz="2000" kern="1200"/>
        </a:p>
      </dsp:txBody>
      <dsp:txXfrm>
        <a:off x="106883" y="4017488"/>
        <a:ext cx="1616704" cy="1012515"/>
      </dsp:txXfrm>
    </dsp:sp>
    <dsp:sp modelId="{F20A5F68-F929-43F5-8192-EBFAA73499B1}">
      <dsp:nvSpPr>
        <dsp:cNvPr id="0" name=""/>
        <dsp:cNvSpPr/>
      </dsp:nvSpPr>
      <dsp:spPr>
        <a:xfrm>
          <a:off x="561421" y="562386"/>
          <a:ext cx="5281812" cy="5281812"/>
        </a:xfrm>
        <a:custGeom>
          <a:avLst/>
          <a:gdLst/>
          <a:ahLst/>
          <a:cxnLst/>
          <a:rect l="0" t="0" r="0" b="0"/>
          <a:pathLst>
            <a:path>
              <a:moveTo>
                <a:pt x="107219" y="3385767"/>
              </a:moveTo>
              <a:arcTo wR="2640906" hR="2640906" stAng="9817053" swAng="1965893"/>
            </a:path>
          </a:pathLst>
        </a:custGeom>
        <a:noFill/>
        <a:ln w="9525"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E11AA45-3EFF-4D42-98B0-A5AC9D84201B}">
      <dsp:nvSpPr>
        <dsp:cNvPr id="0" name=""/>
        <dsp:cNvSpPr/>
      </dsp:nvSpPr>
      <dsp:spPr>
        <a:xfrm>
          <a:off x="52108" y="1321806"/>
          <a:ext cx="1726254" cy="112206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Effective Maintenance Plan</a:t>
          </a:r>
        </a:p>
      </dsp:txBody>
      <dsp:txXfrm>
        <a:off x="106883" y="1376581"/>
        <a:ext cx="1616704" cy="1012515"/>
      </dsp:txXfrm>
    </dsp:sp>
    <dsp:sp modelId="{0315AFC0-6318-42C4-8FBD-BA8004343409}">
      <dsp:nvSpPr>
        <dsp:cNvPr id="0" name=""/>
        <dsp:cNvSpPr/>
      </dsp:nvSpPr>
      <dsp:spPr>
        <a:xfrm>
          <a:off x="561421" y="562386"/>
          <a:ext cx="5281812" cy="5281812"/>
        </a:xfrm>
        <a:custGeom>
          <a:avLst/>
          <a:gdLst/>
          <a:ahLst/>
          <a:cxnLst/>
          <a:rect l="0" t="0" r="0" b="0"/>
          <a:pathLst>
            <a:path>
              <a:moveTo>
                <a:pt x="796013" y="751261"/>
              </a:moveTo>
              <a:arcTo wR="2640906" hR="2640906" stAng="13541193" swAng="1499050"/>
            </a:path>
          </a:pathLst>
        </a:custGeom>
        <a:noFill/>
        <a:ln w="9525"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11/24/2021</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1921073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03103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88821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94973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21139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291073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482849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2119050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93883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59450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12941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08931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6755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4962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70982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25637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52411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11/24/2021</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08076725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15542" y="955524"/>
            <a:ext cx="7197726" cy="2421464"/>
          </a:xfrm>
        </p:spPr>
        <p:txBody>
          <a:bodyPr>
            <a:normAutofit/>
          </a:bodyPr>
          <a:lstStyle/>
          <a:p>
            <a:r>
              <a:rPr lang="en-US" sz="5400">
                <a:latin typeface="Tahoma"/>
                <a:ea typeface="Tahoma"/>
                <a:cs typeface="Calibri Light"/>
              </a:rPr>
              <a:t>ME 781 Project</a:t>
            </a:r>
            <a:br>
              <a:rPr lang="en-US">
                <a:latin typeface="Tahoma"/>
                <a:ea typeface="Tahoma"/>
                <a:cs typeface="Calibri Light"/>
              </a:rPr>
            </a:br>
            <a:r>
              <a:rPr lang="en-US" sz="4000">
                <a:latin typeface="Tahoma"/>
                <a:ea typeface="Tahoma"/>
                <a:cs typeface="Calibri Light"/>
              </a:rPr>
              <a:t>Demonstration ppt</a:t>
            </a:r>
          </a:p>
        </p:txBody>
      </p:sp>
      <p:sp>
        <p:nvSpPr>
          <p:cNvPr id="3" name="Subtitle 2"/>
          <p:cNvSpPr>
            <a:spLocks noGrp="1"/>
          </p:cNvSpPr>
          <p:nvPr>
            <p:ph type="subTitle" idx="1"/>
          </p:nvPr>
        </p:nvSpPr>
        <p:spPr>
          <a:xfrm>
            <a:off x="8215084" y="4255103"/>
            <a:ext cx="4019097" cy="1942495"/>
          </a:xfrm>
        </p:spPr>
        <p:txBody>
          <a:bodyPr vert="horz" lIns="91440" tIns="45720" rIns="91440" bIns="45720" rtlCol="0" anchor="t">
            <a:noAutofit/>
          </a:bodyPr>
          <a:lstStyle/>
          <a:p>
            <a:pPr algn="l"/>
            <a:r>
              <a:rPr lang="en-US">
                <a:cs typeface="Calibri"/>
              </a:rPr>
              <a:t>Group 16:</a:t>
            </a:r>
          </a:p>
          <a:p>
            <a:pPr marL="285750" indent="-285750" algn="l">
              <a:buChar char="•"/>
            </a:pPr>
            <a:r>
              <a:rPr lang="en-US" sz="1600">
                <a:cs typeface="Calibri"/>
              </a:rPr>
              <a:t>Aneri </a:t>
            </a:r>
            <a:r>
              <a:rPr lang="en-US" sz="1600" err="1">
                <a:cs typeface="Calibri"/>
              </a:rPr>
              <a:t>modi</a:t>
            </a:r>
            <a:r>
              <a:rPr lang="en-US" sz="1600">
                <a:cs typeface="Calibri"/>
              </a:rPr>
              <a:t> (190100015)</a:t>
            </a:r>
            <a:endParaRPr lang="en-US">
              <a:cs typeface="Calibri"/>
            </a:endParaRPr>
          </a:p>
          <a:p>
            <a:pPr marL="285750" indent="-285750" algn="l">
              <a:buClr>
                <a:srgbClr val="FFFFFF"/>
              </a:buClr>
              <a:buChar char="•"/>
            </a:pPr>
            <a:r>
              <a:rPr lang="en-US" sz="1600">
                <a:cs typeface="Calibri"/>
              </a:rPr>
              <a:t>Pari lalit vermani (190100089)</a:t>
            </a:r>
          </a:p>
          <a:p>
            <a:pPr marL="285750" indent="-285750" algn="l">
              <a:buClr>
                <a:srgbClr val="FFFFFF"/>
              </a:buClr>
              <a:buChar char="•"/>
            </a:pPr>
            <a:r>
              <a:rPr lang="en-US" sz="1600">
                <a:cs typeface="Calibri"/>
              </a:rPr>
              <a:t>Dnyandeep kale (180100041)</a:t>
            </a:r>
          </a:p>
          <a:p>
            <a:pPr marL="285750" indent="-285750" algn="l">
              <a:buClr>
                <a:srgbClr val="FFFFFF"/>
              </a:buClr>
              <a:buChar char="•"/>
            </a:pPr>
            <a:r>
              <a:rPr lang="en-US" sz="1600">
                <a:cs typeface="Calibri"/>
              </a:rPr>
              <a:t>Supratim sengupta (203110031)</a:t>
            </a:r>
          </a:p>
          <a:p>
            <a:pPr marL="285750" indent="-285750" algn="l">
              <a:buClr>
                <a:srgbClr val="FFFFFF"/>
              </a:buClr>
              <a:buChar char="•"/>
            </a:pPr>
            <a:r>
              <a:rPr lang="en-US" sz="1600">
                <a:cs typeface="Calibri"/>
              </a:rPr>
              <a:t>Nikhil h parpay (213100079)</a:t>
            </a:r>
          </a:p>
          <a:p>
            <a:pPr marL="285750" indent="-285750" algn="l">
              <a:buClr>
                <a:srgbClr val="FFFFFF"/>
              </a:buClr>
              <a:buChar char="•"/>
            </a:pPr>
            <a:endParaRPr lang="en-US">
              <a:cs typeface="Calibri"/>
            </a:endParaRPr>
          </a:p>
          <a:p>
            <a:pPr>
              <a:buClr>
                <a:prstClr val="white"/>
              </a:buClr>
            </a:pPr>
            <a:endParaRPr lang="en-US">
              <a:cs typeface="Calibri"/>
            </a:endParaRPr>
          </a:p>
        </p:txBody>
      </p:sp>
      <p:pic>
        <p:nvPicPr>
          <p:cNvPr id="4" name="Picture 4">
            <a:extLst>
              <a:ext uri="{FF2B5EF4-FFF2-40B4-BE49-F238E27FC236}">
                <a16:creationId xmlns:a16="http://schemas.microsoft.com/office/drawing/2014/main" id="{621098F4-CDDE-4B8F-AEA6-1A248A55B726}"/>
              </a:ext>
            </a:extLst>
          </p:cNvPr>
          <p:cNvPicPr>
            <a:picLocks noChangeAspect="1"/>
          </p:cNvPicPr>
          <p:nvPr/>
        </p:nvPicPr>
        <p:blipFill>
          <a:blip r:embed="rId2"/>
          <a:stretch>
            <a:fillRect/>
          </a:stretch>
        </p:blipFill>
        <p:spPr>
          <a:xfrm>
            <a:off x="420914" y="1155096"/>
            <a:ext cx="5261428" cy="2211009"/>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4C26E-CC8D-407D-A59B-95A589D1372F}"/>
              </a:ext>
            </a:extLst>
          </p:cNvPr>
          <p:cNvSpPr>
            <a:spLocks noGrp="1"/>
          </p:cNvSpPr>
          <p:nvPr>
            <p:ph type="title"/>
          </p:nvPr>
        </p:nvSpPr>
        <p:spPr>
          <a:xfrm>
            <a:off x="257092" y="174844"/>
            <a:ext cx="6726696" cy="1453363"/>
          </a:xfrm>
        </p:spPr>
        <p:txBody>
          <a:bodyPr>
            <a:normAutofit/>
          </a:bodyPr>
          <a:lstStyle/>
          <a:p>
            <a:r>
              <a:rPr lang="en-US">
                <a:cs typeface="Calibri Light"/>
              </a:rPr>
              <a:t>Vehicle damage classification</a:t>
            </a:r>
            <a:endParaRPr lang="en-US"/>
          </a:p>
        </p:txBody>
      </p:sp>
      <p:pic>
        <p:nvPicPr>
          <p:cNvPr id="4" name="Picture 4">
            <a:extLst>
              <a:ext uri="{FF2B5EF4-FFF2-40B4-BE49-F238E27FC236}">
                <a16:creationId xmlns:a16="http://schemas.microsoft.com/office/drawing/2014/main" id="{10FB0B58-2621-4257-B36A-3FBDFD9EB100}"/>
              </a:ext>
            </a:extLst>
          </p:cNvPr>
          <p:cNvPicPr>
            <a:picLocks noChangeAspect="1"/>
          </p:cNvPicPr>
          <p:nvPr/>
        </p:nvPicPr>
        <p:blipFill>
          <a:blip r:embed="rId3"/>
          <a:stretch>
            <a:fillRect/>
          </a:stretch>
        </p:blipFill>
        <p:spPr>
          <a:xfrm>
            <a:off x="6935918" y="172299"/>
            <a:ext cx="4690118" cy="651082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TextBox 2">
            <a:extLst>
              <a:ext uri="{FF2B5EF4-FFF2-40B4-BE49-F238E27FC236}">
                <a16:creationId xmlns:a16="http://schemas.microsoft.com/office/drawing/2014/main" id="{3E38D429-E857-46B6-B07C-6457D5760C8D}"/>
              </a:ext>
            </a:extLst>
          </p:cNvPr>
          <p:cNvSpPr txBox="1"/>
          <p:nvPr/>
        </p:nvSpPr>
        <p:spPr>
          <a:xfrm>
            <a:off x="388513" y="1569076"/>
            <a:ext cx="646734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100">
                <a:ea typeface="+mn-lt"/>
                <a:cs typeface="+mn-lt"/>
              </a:rPr>
              <a:t>This is a paid feature of the website, this page will only be accessible once the consumer has paid and received login details to access this service</a:t>
            </a:r>
            <a:endParaRPr lang="en-US"/>
          </a:p>
          <a:p>
            <a:pPr algn="just"/>
            <a:endParaRPr lang="en-US" sz="2100">
              <a:cs typeface="Calibri"/>
            </a:endParaRPr>
          </a:p>
          <a:p>
            <a:pPr algn="just"/>
            <a:r>
              <a:rPr lang="en-US" sz="2100">
                <a:cs typeface="Calibri"/>
              </a:rPr>
              <a:t>The user simply has to upload an image of the vehicle damage, and our software will identify what kind of damage it is</a:t>
            </a:r>
          </a:p>
          <a:p>
            <a:pPr algn="just"/>
            <a:endParaRPr lang="en-US" sz="2100">
              <a:cs typeface="Calibri"/>
            </a:endParaRPr>
          </a:p>
          <a:p>
            <a:pPr algn="just"/>
            <a:r>
              <a:rPr lang="en-US" sz="2100">
                <a:cs typeface="Calibri"/>
              </a:rPr>
              <a:t>Along with this, the software will use the consumer's current location, and find the nearest maintenance or repair shop, and also connect the customer to book an appointment at the earliest</a:t>
            </a:r>
          </a:p>
        </p:txBody>
      </p:sp>
    </p:spTree>
    <p:extLst>
      <p:ext uri="{BB962C8B-B14F-4D97-AF65-F5344CB8AC3E}">
        <p14:creationId xmlns:p14="http://schemas.microsoft.com/office/powerpoint/2010/main" val="616355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4FD31-701A-4E95-B4A9-D88070DE3515}"/>
              </a:ext>
            </a:extLst>
          </p:cNvPr>
          <p:cNvSpPr>
            <a:spLocks noGrp="1"/>
          </p:cNvSpPr>
          <p:nvPr>
            <p:ph type="title"/>
          </p:nvPr>
        </p:nvSpPr>
        <p:spPr>
          <a:xfrm>
            <a:off x="128304" y="164111"/>
            <a:ext cx="6673035" cy="1453363"/>
          </a:xfrm>
        </p:spPr>
        <p:txBody>
          <a:bodyPr>
            <a:normAutofit/>
          </a:bodyPr>
          <a:lstStyle/>
          <a:p>
            <a:r>
              <a:rPr lang="en-US" sz="3300">
                <a:cs typeface="Calibri Light"/>
              </a:rPr>
              <a:t>Vehicle insurance interest prediction</a:t>
            </a:r>
            <a:endParaRPr lang="en-US" sz="3300"/>
          </a:p>
        </p:txBody>
      </p:sp>
      <p:pic>
        <p:nvPicPr>
          <p:cNvPr id="4" name="Picture 4">
            <a:extLst>
              <a:ext uri="{FF2B5EF4-FFF2-40B4-BE49-F238E27FC236}">
                <a16:creationId xmlns:a16="http://schemas.microsoft.com/office/drawing/2014/main" id="{341BC967-4873-455B-A989-571830B474A7}"/>
              </a:ext>
            </a:extLst>
          </p:cNvPr>
          <p:cNvPicPr>
            <a:picLocks noChangeAspect="1"/>
          </p:cNvPicPr>
          <p:nvPr/>
        </p:nvPicPr>
        <p:blipFill>
          <a:blip r:embed="rId3"/>
          <a:stretch>
            <a:fillRect/>
          </a:stretch>
        </p:blipFill>
        <p:spPr>
          <a:xfrm>
            <a:off x="6966932" y="223099"/>
            <a:ext cx="4584545" cy="649631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TextBox 2">
            <a:extLst>
              <a:ext uri="{FF2B5EF4-FFF2-40B4-BE49-F238E27FC236}">
                <a16:creationId xmlns:a16="http://schemas.microsoft.com/office/drawing/2014/main" id="{30240597-93D5-4BD4-AFD0-F4F6F1EC849B}"/>
              </a:ext>
            </a:extLst>
          </p:cNvPr>
          <p:cNvSpPr txBox="1"/>
          <p:nvPr/>
        </p:nvSpPr>
        <p:spPr>
          <a:xfrm>
            <a:off x="98278" y="1459452"/>
            <a:ext cx="6724918" cy="55861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100">
                <a:cs typeface="Calibri"/>
              </a:rPr>
              <a:t>This is a paid feature of the website, this page will only be accessible once the consumer has paid and received login details to access this service</a:t>
            </a:r>
            <a:endParaRPr lang="en-US"/>
          </a:p>
          <a:p>
            <a:pPr algn="just"/>
            <a:endParaRPr lang="en-US" sz="2100">
              <a:cs typeface="Calibri"/>
            </a:endParaRPr>
          </a:p>
          <a:p>
            <a:pPr algn="just"/>
            <a:r>
              <a:rPr lang="en-US" sz="2100">
                <a:cs typeface="Calibri"/>
              </a:rPr>
              <a:t>At </a:t>
            </a:r>
            <a:r>
              <a:rPr lang="en-US" sz="2100" err="1">
                <a:cs typeface="Calibri"/>
              </a:rPr>
              <a:t>Vaahan</a:t>
            </a:r>
            <a:r>
              <a:rPr lang="en-US" sz="2100">
                <a:cs typeface="Calibri"/>
              </a:rPr>
              <a:t>, we recognize that every business has to optimize its resources to function best </a:t>
            </a:r>
          </a:p>
          <a:p>
            <a:pPr algn="just"/>
            <a:endParaRPr lang="en-US" sz="2100">
              <a:cs typeface="Calibri"/>
            </a:endParaRPr>
          </a:p>
          <a:p>
            <a:pPr algn="just"/>
            <a:r>
              <a:rPr lang="en-US" sz="2100">
                <a:cs typeface="Calibri"/>
              </a:rPr>
              <a:t>Thus, we use analytics to tell businesses if a customer is likely to be interested in getting a car insurance, based on some of the basic customer information</a:t>
            </a:r>
          </a:p>
          <a:p>
            <a:pPr algn="just"/>
            <a:endParaRPr lang="en-US" sz="2100">
              <a:cs typeface="Calibri"/>
            </a:endParaRPr>
          </a:p>
          <a:p>
            <a:pPr algn="just"/>
            <a:r>
              <a:rPr lang="en-US" sz="2100">
                <a:cs typeface="Calibri"/>
              </a:rPr>
              <a:t>We also maintain a database of regular clients and every customer is </a:t>
            </a:r>
            <a:r>
              <a:rPr lang="en-US" sz="2100" err="1">
                <a:cs typeface="Calibri"/>
              </a:rPr>
              <a:t>alloted</a:t>
            </a:r>
            <a:r>
              <a:rPr lang="en-US" sz="2100">
                <a:cs typeface="Calibri"/>
              </a:rPr>
              <a:t> a special UID</a:t>
            </a:r>
          </a:p>
          <a:p>
            <a:pPr algn="just"/>
            <a:endParaRPr lang="en-US" sz="2100">
              <a:cs typeface="Calibri"/>
            </a:endParaRPr>
          </a:p>
          <a:p>
            <a:pPr algn="just"/>
            <a:r>
              <a:rPr lang="en-US" sz="2100">
                <a:cs typeface="Calibri"/>
              </a:rPr>
              <a:t>New customers must register first to save their client details on our database </a:t>
            </a:r>
          </a:p>
          <a:p>
            <a:endParaRPr lang="en-US" sz="2100">
              <a:cs typeface="Calibri"/>
            </a:endParaRPr>
          </a:p>
        </p:txBody>
      </p:sp>
    </p:spTree>
    <p:extLst>
      <p:ext uri="{BB962C8B-B14F-4D97-AF65-F5344CB8AC3E}">
        <p14:creationId xmlns:p14="http://schemas.microsoft.com/office/powerpoint/2010/main" val="1178933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95699-3606-40FB-97B3-87A78D7B224A}"/>
              </a:ext>
            </a:extLst>
          </p:cNvPr>
          <p:cNvSpPr>
            <a:spLocks noGrp="1"/>
          </p:cNvSpPr>
          <p:nvPr>
            <p:ph type="title"/>
          </p:nvPr>
        </p:nvSpPr>
        <p:spPr>
          <a:xfrm rot="16200000">
            <a:off x="-3929742" y="544286"/>
            <a:ext cx="10131425" cy="1456267"/>
          </a:xfrm>
        </p:spPr>
        <p:txBody>
          <a:bodyPr>
            <a:normAutofit/>
          </a:bodyPr>
          <a:lstStyle/>
          <a:p>
            <a:r>
              <a:rPr lang="en-US" sz="3200">
                <a:cs typeface="Calibri Light"/>
              </a:rPr>
              <a:t>Driver behavior classification</a:t>
            </a:r>
          </a:p>
        </p:txBody>
      </p:sp>
      <p:pic>
        <p:nvPicPr>
          <p:cNvPr id="7" name="Picture 7">
            <a:extLst>
              <a:ext uri="{FF2B5EF4-FFF2-40B4-BE49-F238E27FC236}">
                <a16:creationId xmlns:a16="http://schemas.microsoft.com/office/drawing/2014/main" id="{E3CCB0C6-BEFA-4479-82E2-C75796F9A7AD}"/>
              </a:ext>
            </a:extLst>
          </p:cNvPr>
          <p:cNvPicPr>
            <a:picLocks noGrp="1" noChangeAspect="1"/>
          </p:cNvPicPr>
          <p:nvPr>
            <p:ph idx="1"/>
          </p:nvPr>
        </p:nvPicPr>
        <p:blipFill>
          <a:blip r:embed="rId2"/>
          <a:stretch>
            <a:fillRect/>
          </a:stretch>
        </p:blipFill>
        <p:spPr>
          <a:xfrm>
            <a:off x="1778282" y="342295"/>
            <a:ext cx="9891376" cy="5993189"/>
          </a:xfrm>
        </p:spPr>
      </p:pic>
    </p:spTree>
    <p:extLst>
      <p:ext uri="{BB962C8B-B14F-4D97-AF65-F5344CB8AC3E}">
        <p14:creationId xmlns:p14="http://schemas.microsoft.com/office/powerpoint/2010/main" val="3077132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7A01E-6948-4563-B063-9106F84D5061}"/>
              </a:ext>
            </a:extLst>
          </p:cNvPr>
          <p:cNvSpPr>
            <a:spLocks noGrp="1"/>
          </p:cNvSpPr>
          <p:nvPr>
            <p:ph type="title"/>
          </p:nvPr>
        </p:nvSpPr>
        <p:spPr>
          <a:xfrm rot="16200000">
            <a:off x="-3770085" y="522514"/>
            <a:ext cx="10131425" cy="1456267"/>
          </a:xfrm>
        </p:spPr>
        <p:txBody>
          <a:bodyPr/>
          <a:lstStyle/>
          <a:p>
            <a:r>
              <a:rPr lang="en-US">
                <a:cs typeface="Calibri Light"/>
              </a:rPr>
              <a:t>Vehicle damage prediction</a:t>
            </a:r>
            <a:endParaRPr lang="en-US"/>
          </a:p>
        </p:txBody>
      </p:sp>
      <p:pic>
        <p:nvPicPr>
          <p:cNvPr id="4" name="Picture 4">
            <a:extLst>
              <a:ext uri="{FF2B5EF4-FFF2-40B4-BE49-F238E27FC236}">
                <a16:creationId xmlns:a16="http://schemas.microsoft.com/office/drawing/2014/main" id="{150CB3CA-A08A-40EC-9347-D7DA8CB5CA82}"/>
              </a:ext>
            </a:extLst>
          </p:cNvPr>
          <p:cNvPicPr>
            <a:picLocks noChangeAspect="1"/>
          </p:cNvPicPr>
          <p:nvPr/>
        </p:nvPicPr>
        <p:blipFill>
          <a:blip r:embed="rId2"/>
          <a:stretch>
            <a:fillRect/>
          </a:stretch>
        </p:blipFill>
        <p:spPr>
          <a:xfrm>
            <a:off x="1865086" y="483521"/>
            <a:ext cx="9920513" cy="5644215"/>
          </a:xfrm>
          <a:prstGeom prst="rect">
            <a:avLst/>
          </a:prstGeom>
        </p:spPr>
      </p:pic>
    </p:spTree>
    <p:extLst>
      <p:ext uri="{BB962C8B-B14F-4D97-AF65-F5344CB8AC3E}">
        <p14:creationId xmlns:p14="http://schemas.microsoft.com/office/powerpoint/2010/main" val="1817566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C5E9-85D2-4B70-8FEB-460662C2D0D5}"/>
              </a:ext>
            </a:extLst>
          </p:cNvPr>
          <p:cNvSpPr>
            <a:spLocks noGrp="1"/>
          </p:cNvSpPr>
          <p:nvPr>
            <p:ph type="title"/>
          </p:nvPr>
        </p:nvSpPr>
        <p:spPr>
          <a:xfrm>
            <a:off x="236765" y="-2721"/>
            <a:ext cx="10131425" cy="1456267"/>
          </a:xfrm>
        </p:spPr>
        <p:txBody>
          <a:bodyPr/>
          <a:lstStyle/>
          <a:p>
            <a:r>
              <a:rPr lang="en-US">
                <a:cs typeface="Calibri Light"/>
              </a:rPr>
              <a:t>Reports and diagrams</a:t>
            </a:r>
            <a:endParaRPr lang="en-US"/>
          </a:p>
        </p:txBody>
      </p:sp>
      <p:sp>
        <p:nvSpPr>
          <p:cNvPr id="4" name="TextBox 3">
            <a:extLst>
              <a:ext uri="{FF2B5EF4-FFF2-40B4-BE49-F238E27FC236}">
                <a16:creationId xmlns:a16="http://schemas.microsoft.com/office/drawing/2014/main" id="{840F08C0-D99B-4ABB-8168-65F5CDB7B6C1}"/>
              </a:ext>
            </a:extLst>
          </p:cNvPr>
          <p:cNvSpPr txBox="1"/>
          <p:nvPr/>
        </p:nvSpPr>
        <p:spPr>
          <a:xfrm>
            <a:off x="70069" y="1097494"/>
            <a:ext cx="6629578" cy="21390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Aft>
                <a:spcPts val="1000"/>
              </a:spcAft>
            </a:pPr>
            <a:r>
              <a:rPr lang="en-US">
                <a:cs typeface="Calibri"/>
              </a:rPr>
              <a:t>      High level Activity object and Class Diagrams using UML:</a:t>
            </a:r>
            <a:endParaRPr lang="en-US"/>
          </a:p>
          <a:p>
            <a:pPr marL="285750" indent="-285750" algn="just">
              <a:spcBef>
                <a:spcPts val="1000"/>
              </a:spcBef>
              <a:buFont typeface="Arial"/>
              <a:buChar char="•"/>
            </a:pPr>
            <a:r>
              <a:rPr lang="en-US">
                <a:cs typeface="Calibri"/>
              </a:rPr>
              <a:t>The three diagrams given below represent the high level understanding of the working of the VAAHAN portal</a:t>
            </a:r>
          </a:p>
          <a:p>
            <a:pPr marL="285750" indent="-285750" algn="just">
              <a:spcBef>
                <a:spcPts val="1000"/>
              </a:spcBef>
              <a:buFont typeface="Arial"/>
              <a:buChar char="•"/>
            </a:pPr>
            <a:r>
              <a:rPr lang="en-US">
                <a:cs typeface="Calibri"/>
              </a:rPr>
              <a:t>The flow of information from the start (customer/client) to end (provided service) have been depicted in a way that is easy to follow, where the diagrams help keep track of processes involved.</a:t>
            </a:r>
          </a:p>
        </p:txBody>
      </p:sp>
      <p:pic>
        <p:nvPicPr>
          <p:cNvPr id="5" name="Picture 5">
            <a:extLst>
              <a:ext uri="{FF2B5EF4-FFF2-40B4-BE49-F238E27FC236}">
                <a16:creationId xmlns:a16="http://schemas.microsoft.com/office/drawing/2014/main" id="{93540E8C-5673-48DA-A823-EE6D73022CE9}"/>
              </a:ext>
            </a:extLst>
          </p:cNvPr>
          <p:cNvPicPr>
            <a:picLocks noChangeAspect="1"/>
          </p:cNvPicPr>
          <p:nvPr/>
        </p:nvPicPr>
        <p:blipFill>
          <a:blip r:embed="rId2"/>
          <a:stretch>
            <a:fillRect/>
          </a:stretch>
        </p:blipFill>
        <p:spPr>
          <a:xfrm>
            <a:off x="6705600" y="355508"/>
            <a:ext cx="5355770" cy="2307954"/>
          </a:xfrm>
          <a:prstGeom prst="rect">
            <a:avLst/>
          </a:prstGeom>
        </p:spPr>
      </p:pic>
      <p:pic>
        <p:nvPicPr>
          <p:cNvPr id="6" name="Picture 6">
            <a:extLst>
              <a:ext uri="{FF2B5EF4-FFF2-40B4-BE49-F238E27FC236}">
                <a16:creationId xmlns:a16="http://schemas.microsoft.com/office/drawing/2014/main" id="{76BBC598-0320-4D3D-A9E7-75A0F26D5571}"/>
              </a:ext>
            </a:extLst>
          </p:cNvPr>
          <p:cNvPicPr>
            <a:picLocks noChangeAspect="1"/>
          </p:cNvPicPr>
          <p:nvPr/>
        </p:nvPicPr>
        <p:blipFill>
          <a:blip r:embed="rId3"/>
          <a:stretch>
            <a:fillRect/>
          </a:stretch>
        </p:blipFill>
        <p:spPr>
          <a:xfrm>
            <a:off x="374650" y="3557290"/>
            <a:ext cx="6545942" cy="3262227"/>
          </a:xfrm>
          <a:prstGeom prst="rect">
            <a:avLst/>
          </a:prstGeom>
        </p:spPr>
      </p:pic>
      <p:pic>
        <p:nvPicPr>
          <p:cNvPr id="7" name="Picture 7">
            <a:extLst>
              <a:ext uri="{FF2B5EF4-FFF2-40B4-BE49-F238E27FC236}">
                <a16:creationId xmlns:a16="http://schemas.microsoft.com/office/drawing/2014/main" id="{61699640-AA32-4C02-BC79-76D7A5AD0161}"/>
              </a:ext>
            </a:extLst>
          </p:cNvPr>
          <p:cNvPicPr>
            <a:picLocks noChangeAspect="1"/>
          </p:cNvPicPr>
          <p:nvPr/>
        </p:nvPicPr>
        <p:blipFill>
          <a:blip r:embed="rId4"/>
          <a:stretch>
            <a:fillRect/>
          </a:stretch>
        </p:blipFill>
        <p:spPr>
          <a:xfrm>
            <a:off x="7293428" y="3601048"/>
            <a:ext cx="4818742" cy="3169267"/>
          </a:xfrm>
          <a:prstGeom prst="rect">
            <a:avLst/>
          </a:prstGeom>
        </p:spPr>
      </p:pic>
    </p:spTree>
    <p:extLst>
      <p:ext uri="{BB962C8B-B14F-4D97-AF65-F5344CB8AC3E}">
        <p14:creationId xmlns:p14="http://schemas.microsoft.com/office/powerpoint/2010/main" val="3743305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09637D-0B51-46FD-8DCD-ADDDF9F0AC1D}"/>
              </a:ext>
            </a:extLst>
          </p:cNvPr>
          <p:cNvSpPr txBox="1"/>
          <p:nvPr/>
        </p:nvSpPr>
        <p:spPr>
          <a:xfrm>
            <a:off x="703943" y="762000"/>
            <a:ext cx="10682513" cy="25648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spcBef>
                <a:spcPts val="1000"/>
              </a:spcBef>
              <a:buFont typeface="Arial"/>
              <a:buChar char="•"/>
            </a:pPr>
            <a:r>
              <a:rPr lang="en-US"/>
              <a:t>Auto-code documentation generation: The code present in the notebooks have been documented while being created. This makes it efficient and easy for others to refer to documentation to understand the code written, and serves as explanation to the various functions and variables that were utilized. The same can be found in the zip folder submission.</a:t>
            </a:r>
          </a:p>
          <a:p>
            <a:pPr marL="285750" indent="-285750" algn="just">
              <a:spcBef>
                <a:spcPts val="1000"/>
              </a:spcBef>
              <a:buFont typeface="Arial"/>
              <a:buChar char="•"/>
            </a:pPr>
            <a:r>
              <a:rPr lang="en-US">
                <a:cs typeface="Calibri"/>
              </a:rPr>
              <a:t>Model Testing and Training: A detailed report on the model descriptions used for each of our three services, along with the training log files have been compiled into a pdf submission.</a:t>
            </a:r>
          </a:p>
          <a:p>
            <a:pPr marL="285750" indent="-285750" algn="just">
              <a:spcBef>
                <a:spcPts val="1000"/>
              </a:spcBef>
              <a:buFont typeface="Arial"/>
              <a:buChar char="•"/>
            </a:pPr>
            <a:r>
              <a:rPr lang="en-US">
                <a:cs typeface="Calibri"/>
              </a:rPr>
              <a:t>This report also contains the accuracies obtained as VAAHAN tests our models on unseen test data, and serves as a proof that we use state-of-the-art facilities while aiming to provide the best to our customer base.</a:t>
            </a:r>
          </a:p>
        </p:txBody>
      </p:sp>
      <p:sp>
        <p:nvSpPr>
          <p:cNvPr id="5" name="TextBox 4">
            <a:extLst>
              <a:ext uri="{FF2B5EF4-FFF2-40B4-BE49-F238E27FC236}">
                <a16:creationId xmlns:a16="http://schemas.microsoft.com/office/drawing/2014/main" id="{04D4D738-9671-47D6-9C5F-F43892998E29}"/>
              </a:ext>
            </a:extLst>
          </p:cNvPr>
          <p:cNvSpPr txBox="1"/>
          <p:nvPr/>
        </p:nvSpPr>
        <p:spPr>
          <a:xfrm>
            <a:off x="868589" y="6275161"/>
            <a:ext cx="69233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 brief summary of our code is as follows in the upcoming three slides:</a:t>
            </a:r>
          </a:p>
        </p:txBody>
      </p:sp>
      <p:pic>
        <p:nvPicPr>
          <p:cNvPr id="6" name="Picture 6">
            <a:extLst>
              <a:ext uri="{FF2B5EF4-FFF2-40B4-BE49-F238E27FC236}">
                <a16:creationId xmlns:a16="http://schemas.microsoft.com/office/drawing/2014/main" id="{DAA5494E-CDD3-40A6-85A9-3DB5E8D6792C}"/>
              </a:ext>
            </a:extLst>
          </p:cNvPr>
          <p:cNvPicPr>
            <a:picLocks noChangeAspect="1"/>
          </p:cNvPicPr>
          <p:nvPr/>
        </p:nvPicPr>
        <p:blipFill>
          <a:blip r:embed="rId2"/>
          <a:stretch>
            <a:fillRect/>
          </a:stretch>
        </p:blipFill>
        <p:spPr>
          <a:xfrm>
            <a:off x="4332515" y="3430747"/>
            <a:ext cx="2743200" cy="2725192"/>
          </a:xfrm>
          <a:prstGeom prst="rect">
            <a:avLst/>
          </a:prstGeom>
        </p:spPr>
      </p:pic>
    </p:spTree>
    <p:extLst>
      <p:ext uri="{BB962C8B-B14F-4D97-AF65-F5344CB8AC3E}">
        <p14:creationId xmlns:p14="http://schemas.microsoft.com/office/powerpoint/2010/main" val="1728481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11476-CCB0-4D29-B057-5338ECF71BDF}"/>
              </a:ext>
            </a:extLst>
          </p:cNvPr>
          <p:cNvSpPr>
            <a:spLocks noGrp="1"/>
          </p:cNvSpPr>
          <p:nvPr>
            <p:ph type="title"/>
          </p:nvPr>
        </p:nvSpPr>
        <p:spPr/>
        <p:txBody>
          <a:bodyPr/>
          <a:lstStyle/>
          <a:p>
            <a:r>
              <a:rPr lang="en-US">
                <a:cs typeface="Calibri Light"/>
              </a:rPr>
              <a:t>DRIVER Behavior classification</a:t>
            </a:r>
            <a:endParaRPr lang="en-US"/>
          </a:p>
        </p:txBody>
      </p:sp>
      <p:sp>
        <p:nvSpPr>
          <p:cNvPr id="4" name="TextBox 3">
            <a:extLst>
              <a:ext uri="{FF2B5EF4-FFF2-40B4-BE49-F238E27FC236}">
                <a16:creationId xmlns:a16="http://schemas.microsoft.com/office/drawing/2014/main" id="{250F06C8-F3A9-4EDF-8048-2BD7FB960EDC}"/>
              </a:ext>
            </a:extLst>
          </p:cNvPr>
          <p:cNvSpPr txBox="1"/>
          <p:nvPr/>
        </p:nvSpPr>
        <p:spPr>
          <a:xfrm>
            <a:off x="689428" y="1865086"/>
            <a:ext cx="6473371" cy="38215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spcBef>
                <a:spcPts val="1000"/>
              </a:spcBef>
              <a:buFont typeface="Arial"/>
              <a:buChar char="•"/>
            </a:pPr>
            <a:r>
              <a:rPr lang="en-US">
                <a:cs typeface="Calibri"/>
              </a:rPr>
              <a:t>Dataset: 10766 colored images of driver behavior and their assigned class labels [safe driving/ turning/ texting phone/ talking phone/ other activities]</a:t>
            </a:r>
          </a:p>
          <a:p>
            <a:pPr marL="285750" indent="-285750" algn="just">
              <a:spcBef>
                <a:spcPts val="1000"/>
              </a:spcBef>
              <a:buFont typeface="Arial"/>
              <a:buChar char="•"/>
            </a:pPr>
            <a:r>
              <a:rPr lang="en-US">
                <a:cs typeface="Calibri"/>
              </a:rPr>
              <a:t>We utilize a MobileNetV2 architecture pretrained on the ImageNet Dataset for the purpose of this classification. The training occurs over 25 epochs, subject to the early stopping condition callback to prevent overfitting</a:t>
            </a:r>
          </a:p>
          <a:p>
            <a:pPr marL="285750" indent="-285750" algn="just">
              <a:buFont typeface="Arial"/>
              <a:buChar char="•"/>
            </a:pPr>
            <a:endParaRPr lang="en-US">
              <a:cs typeface="Calibri"/>
            </a:endParaRPr>
          </a:p>
          <a:p>
            <a:pPr marL="285750" indent="-285750">
              <a:buFont typeface="Arial"/>
              <a:buChar char="•"/>
            </a:pPr>
            <a:r>
              <a:rPr lang="en-US">
                <a:cs typeface="Calibri"/>
              </a:rPr>
              <a:t>Training Accuracy: 98.22 %</a:t>
            </a:r>
          </a:p>
          <a:p>
            <a:pPr marL="285750" indent="-285750">
              <a:buFont typeface="Arial"/>
              <a:buChar char="•"/>
            </a:pPr>
            <a:r>
              <a:rPr lang="en-US">
                <a:cs typeface="Calibri"/>
              </a:rPr>
              <a:t>Training Loss: 0.0539</a:t>
            </a:r>
          </a:p>
          <a:p>
            <a:pPr marL="285750" indent="-285750">
              <a:buFont typeface="Arial"/>
              <a:buChar char="•"/>
            </a:pPr>
            <a:r>
              <a:rPr lang="en-US">
                <a:cs typeface="Calibri"/>
              </a:rPr>
              <a:t>Validation Accuracy: 0.0675</a:t>
            </a:r>
          </a:p>
          <a:p>
            <a:pPr marL="285750" indent="-285750">
              <a:buFont typeface="Arial"/>
              <a:buChar char="•"/>
            </a:pPr>
            <a:r>
              <a:rPr lang="en-US">
                <a:cs typeface="Calibri"/>
              </a:rPr>
              <a:t>Validation Loss: 97.54%</a:t>
            </a:r>
          </a:p>
          <a:p>
            <a:pPr marL="285750" indent="-285750">
              <a:buFont typeface="Arial"/>
              <a:buChar char="•"/>
            </a:pPr>
            <a:endParaRPr lang="en-US">
              <a:cs typeface="Calibri"/>
            </a:endParaRPr>
          </a:p>
        </p:txBody>
      </p:sp>
      <p:pic>
        <p:nvPicPr>
          <p:cNvPr id="5" name="Picture 5">
            <a:extLst>
              <a:ext uri="{FF2B5EF4-FFF2-40B4-BE49-F238E27FC236}">
                <a16:creationId xmlns:a16="http://schemas.microsoft.com/office/drawing/2014/main" id="{25472193-4F29-4EBF-8142-61ADCF0AA8BC}"/>
              </a:ext>
            </a:extLst>
          </p:cNvPr>
          <p:cNvPicPr>
            <a:picLocks noChangeAspect="1"/>
          </p:cNvPicPr>
          <p:nvPr/>
        </p:nvPicPr>
        <p:blipFill>
          <a:blip r:embed="rId2"/>
          <a:stretch>
            <a:fillRect/>
          </a:stretch>
        </p:blipFill>
        <p:spPr>
          <a:xfrm>
            <a:off x="7685314" y="314185"/>
            <a:ext cx="4151085" cy="3500945"/>
          </a:xfrm>
          <a:prstGeom prst="rect">
            <a:avLst/>
          </a:prstGeom>
        </p:spPr>
      </p:pic>
      <p:pic>
        <p:nvPicPr>
          <p:cNvPr id="6" name="Picture 6">
            <a:extLst>
              <a:ext uri="{FF2B5EF4-FFF2-40B4-BE49-F238E27FC236}">
                <a16:creationId xmlns:a16="http://schemas.microsoft.com/office/drawing/2014/main" id="{BC323EF1-165F-4D62-9EF1-8462345EF594}"/>
              </a:ext>
            </a:extLst>
          </p:cNvPr>
          <p:cNvPicPr>
            <a:picLocks noChangeAspect="1"/>
          </p:cNvPicPr>
          <p:nvPr/>
        </p:nvPicPr>
        <p:blipFill>
          <a:blip r:embed="rId3"/>
          <a:stretch>
            <a:fillRect/>
          </a:stretch>
        </p:blipFill>
        <p:spPr>
          <a:xfrm>
            <a:off x="1182914" y="5444324"/>
            <a:ext cx="3135085" cy="933237"/>
          </a:xfrm>
          <a:prstGeom prst="rect">
            <a:avLst/>
          </a:prstGeom>
        </p:spPr>
      </p:pic>
      <p:pic>
        <p:nvPicPr>
          <p:cNvPr id="7" name="Picture 7">
            <a:extLst>
              <a:ext uri="{FF2B5EF4-FFF2-40B4-BE49-F238E27FC236}">
                <a16:creationId xmlns:a16="http://schemas.microsoft.com/office/drawing/2014/main" id="{1988E1AB-F050-4AA0-8F7A-569D1D7B7A6A}"/>
              </a:ext>
            </a:extLst>
          </p:cNvPr>
          <p:cNvPicPr>
            <a:picLocks noChangeAspect="1"/>
          </p:cNvPicPr>
          <p:nvPr/>
        </p:nvPicPr>
        <p:blipFill>
          <a:blip r:embed="rId4"/>
          <a:stretch>
            <a:fillRect/>
          </a:stretch>
        </p:blipFill>
        <p:spPr>
          <a:xfrm>
            <a:off x="5820229" y="4146142"/>
            <a:ext cx="5776685" cy="2484572"/>
          </a:xfrm>
          <a:prstGeom prst="rect">
            <a:avLst/>
          </a:prstGeom>
        </p:spPr>
      </p:pic>
    </p:spTree>
    <p:extLst>
      <p:ext uri="{BB962C8B-B14F-4D97-AF65-F5344CB8AC3E}">
        <p14:creationId xmlns:p14="http://schemas.microsoft.com/office/powerpoint/2010/main" val="2920039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22F24-27A1-4504-93C2-371087D64090}"/>
              </a:ext>
            </a:extLst>
          </p:cNvPr>
          <p:cNvSpPr>
            <a:spLocks noGrp="1"/>
          </p:cNvSpPr>
          <p:nvPr>
            <p:ph type="title"/>
          </p:nvPr>
        </p:nvSpPr>
        <p:spPr/>
        <p:txBody>
          <a:bodyPr/>
          <a:lstStyle/>
          <a:p>
            <a:r>
              <a:rPr lang="en-US">
                <a:cs typeface="Calibri Light"/>
              </a:rPr>
              <a:t>Vehicle damage prediction</a:t>
            </a:r>
            <a:endParaRPr lang="en-US"/>
          </a:p>
        </p:txBody>
      </p:sp>
      <p:sp>
        <p:nvSpPr>
          <p:cNvPr id="4" name="TextBox 3">
            <a:extLst>
              <a:ext uri="{FF2B5EF4-FFF2-40B4-BE49-F238E27FC236}">
                <a16:creationId xmlns:a16="http://schemas.microsoft.com/office/drawing/2014/main" id="{6696C2BE-DCD2-425A-B6DF-7C6F1B0541C5}"/>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endParaRPr lang="en-US">
              <a:cs typeface="Calibri"/>
            </a:endParaRPr>
          </a:p>
        </p:txBody>
      </p:sp>
      <p:sp>
        <p:nvSpPr>
          <p:cNvPr id="5" name="TextBox 4">
            <a:extLst>
              <a:ext uri="{FF2B5EF4-FFF2-40B4-BE49-F238E27FC236}">
                <a16:creationId xmlns:a16="http://schemas.microsoft.com/office/drawing/2014/main" id="{9BDC30FB-995B-4936-B480-184B4CB861D7}"/>
              </a:ext>
            </a:extLst>
          </p:cNvPr>
          <p:cNvSpPr txBox="1"/>
          <p:nvPr/>
        </p:nvSpPr>
        <p:spPr>
          <a:xfrm>
            <a:off x="689429" y="1821543"/>
            <a:ext cx="6299200" cy="45037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spcBef>
                <a:spcPts val="1000"/>
              </a:spcBef>
              <a:buFont typeface="Arial"/>
              <a:buChar char="•"/>
            </a:pPr>
            <a:r>
              <a:rPr lang="en-US">
                <a:cs typeface="Calibri"/>
              </a:rPr>
              <a:t>Dataset includes 1594 </a:t>
            </a:r>
            <a:r>
              <a:rPr lang="en-US" err="1">
                <a:cs typeface="Calibri"/>
              </a:rPr>
              <a:t>coloured</a:t>
            </a:r>
            <a:r>
              <a:rPr lang="en-US">
                <a:cs typeface="Calibri"/>
              </a:rPr>
              <a:t> images of various damaged vehicle parts and their corresponding class label [door dent, bumper scratch, door scratch, glass shatter, tail lamp, head lamp, bumper dent]</a:t>
            </a:r>
          </a:p>
          <a:p>
            <a:pPr marL="285750" indent="-285750" algn="just">
              <a:spcBef>
                <a:spcPts val="1000"/>
              </a:spcBef>
              <a:buFont typeface="Arial"/>
              <a:buChar char="•"/>
            </a:pPr>
            <a:r>
              <a:rPr lang="en-US">
                <a:cs typeface="Calibri"/>
              </a:rPr>
              <a:t>Similar to the driver behavior service, we utilized a MobileNetV2 architecture to predict the type of damage done to the car based on the colored image received. </a:t>
            </a:r>
          </a:p>
          <a:p>
            <a:pPr marL="285750" indent="-285750" algn="just">
              <a:spcBef>
                <a:spcPts val="1000"/>
              </a:spcBef>
              <a:buFont typeface="Arial"/>
              <a:buChar char="•"/>
            </a:pPr>
            <a:r>
              <a:rPr lang="en-US">
                <a:cs typeface="Calibri"/>
              </a:rPr>
              <a:t>The training is done over 50 epochs, subject to Early stopping condition callback to prevent overfitting.</a:t>
            </a:r>
          </a:p>
          <a:p>
            <a:pPr marL="285750" indent="-285750">
              <a:buFont typeface="Arial"/>
              <a:buChar char="•"/>
            </a:pPr>
            <a:endParaRPr lang="en-US">
              <a:cs typeface="Calibri"/>
            </a:endParaRPr>
          </a:p>
          <a:p>
            <a:pPr marL="285750" indent="-285750">
              <a:buFont typeface="Arial"/>
              <a:buChar char="•"/>
            </a:pPr>
            <a:r>
              <a:rPr lang="en-US">
                <a:cs typeface="Calibri"/>
              </a:rPr>
              <a:t>Training accuracy: 100%</a:t>
            </a:r>
          </a:p>
          <a:p>
            <a:pPr marL="285750" indent="-285750">
              <a:buFont typeface="Arial"/>
              <a:buChar char="•"/>
            </a:pPr>
            <a:r>
              <a:rPr lang="en-US">
                <a:cs typeface="Calibri"/>
              </a:rPr>
              <a:t>Training loss: 0.0087</a:t>
            </a:r>
          </a:p>
          <a:p>
            <a:pPr marL="285750" indent="-285750">
              <a:buFont typeface="Arial"/>
              <a:buChar char="•"/>
            </a:pPr>
            <a:r>
              <a:rPr lang="en-US">
                <a:cs typeface="Calibri"/>
              </a:rPr>
              <a:t>Validation accuracy: 100%</a:t>
            </a:r>
          </a:p>
          <a:p>
            <a:pPr marL="285750" indent="-285750">
              <a:buFont typeface="Arial"/>
              <a:buChar char="•"/>
            </a:pPr>
            <a:r>
              <a:rPr lang="en-US">
                <a:cs typeface="Calibri"/>
              </a:rPr>
              <a:t>Validation loss: 0.0072</a:t>
            </a:r>
          </a:p>
          <a:p>
            <a:pPr marL="285750" indent="-285750">
              <a:buFont typeface="Arial"/>
              <a:buChar char="•"/>
            </a:pPr>
            <a:endParaRPr lang="en-US">
              <a:cs typeface="Calibri"/>
            </a:endParaRPr>
          </a:p>
        </p:txBody>
      </p:sp>
      <p:pic>
        <p:nvPicPr>
          <p:cNvPr id="6" name="Picture 6">
            <a:extLst>
              <a:ext uri="{FF2B5EF4-FFF2-40B4-BE49-F238E27FC236}">
                <a16:creationId xmlns:a16="http://schemas.microsoft.com/office/drawing/2014/main" id="{232A716A-55B7-482C-A421-C2D5BC8EA974}"/>
              </a:ext>
            </a:extLst>
          </p:cNvPr>
          <p:cNvPicPr>
            <a:picLocks noChangeAspect="1"/>
          </p:cNvPicPr>
          <p:nvPr/>
        </p:nvPicPr>
        <p:blipFill>
          <a:blip r:embed="rId2"/>
          <a:stretch>
            <a:fillRect/>
          </a:stretch>
        </p:blipFill>
        <p:spPr>
          <a:xfrm>
            <a:off x="3940629" y="4826189"/>
            <a:ext cx="2743200" cy="689050"/>
          </a:xfrm>
          <a:prstGeom prst="rect">
            <a:avLst/>
          </a:prstGeom>
        </p:spPr>
      </p:pic>
      <p:pic>
        <p:nvPicPr>
          <p:cNvPr id="7" name="Picture 7">
            <a:extLst>
              <a:ext uri="{FF2B5EF4-FFF2-40B4-BE49-F238E27FC236}">
                <a16:creationId xmlns:a16="http://schemas.microsoft.com/office/drawing/2014/main" id="{9FF5FE46-9AB6-40CB-966F-EDA6E28F1A04}"/>
              </a:ext>
            </a:extLst>
          </p:cNvPr>
          <p:cNvPicPr>
            <a:picLocks noChangeAspect="1"/>
          </p:cNvPicPr>
          <p:nvPr/>
        </p:nvPicPr>
        <p:blipFill>
          <a:blip r:embed="rId3"/>
          <a:stretch>
            <a:fillRect/>
          </a:stretch>
        </p:blipFill>
        <p:spPr>
          <a:xfrm>
            <a:off x="6988628" y="3852995"/>
            <a:ext cx="5007428" cy="2635437"/>
          </a:xfrm>
          <a:prstGeom prst="rect">
            <a:avLst/>
          </a:prstGeom>
        </p:spPr>
      </p:pic>
      <p:pic>
        <p:nvPicPr>
          <p:cNvPr id="8" name="Picture 8">
            <a:extLst>
              <a:ext uri="{FF2B5EF4-FFF2-40B4-BE49-F238E27FC236}">
                <a16:creationId xmlns:a16="http://schemas.microsoft.com/office/drawing/2014/main" id="{503D5C65-8474-46AF-A2A4-26C7D26F9A37}"/>
              </a:ext>
            </a:extLst>
          </p:cNvPr>
          <p:cNvPicPr>
            <a:picLocks noChangeAspect="1"/>
          </p:cNvPicPr>
          <p:nvPr/>
        </p:nvPicPr>
        <p:blipFill>
          <a:blip r:embed="rId4"/>
          <a:stretch>
            <a:fillRect/>
          </a:stretch>
        </p:blipFill>
        <p:spPr>
          <a:xfrm>
            <a:off x="7278914" y="279685"/>
            <a:ext cx="4223657" cy="3344972"/>
          </a:xfrm>
          <a:prstGeom prst="rect">
            <a:avLst/>
          </a:prstGeom>
        </p:spPr>
      </p:pic>
    </p:spTree>
    <p:extLst>
      <p:ext uri="{BB962C8B-B14F-4D97-AF65-F5344CB8AC3E}">
        <p14:creationId xmlns:p14="http://schemas.microsoft.com/office/powerpoint/2010/main" val="3902271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01656-589C-426D-8A1F-04FB66551742}"/>
              </a:ext>
            </a:extLst>
          </p:cNvPr>
          <p:cNvSpPr>
            <a:spLocks noGrp="1"/>
          </p:cNvSpPr>
          <p:nvPr>
            <p:ph type="title"/>
          </p:nvPr>
        </p:nvSpPr>
        <p:spPr>
          <a:xfrm>
            <a:off x="192316" y="-217714"/>
            <a:ext cx="10131425" cy="1456267"/>
          </a:xfrm>
        </p:spPr>
        <p:txBody>
          <a:bodyPr/>
          <a:lstStyle/>
          <a:p>
            <a:r>
              <a:rPr lang="en-US">
                <a:cs typeface="Calibri Light"/>
              </a:rPr>
              <a:t>Vehicle insurance customer interest</a:t>
            </a:r>
            <a:endParaRPr lang="en-US"/>
          </a:p>
        </p:txBody>
      </p:sp>
      <p:sp>
        <p:nvSpPr>
          <p:cNvPr id="4" name="TextBox 3">
            <a:extLst>
              <a:ext uri="{FF2B5EF4-FFF2-40B4-BE49-F238E27FC236}">
                <a16:creationId xmlns:a16="http://schemas.microsoft.com/office/drawing/2014/main" id="{2824EACE-834C-4AD1-B9B1-427EECC44869}"/>
              </a:ext>
            </a:extLst>
          </p:cNvPr>
          <p:cNvSpPr txBox="1"/>
          <p:nvPr/>
        </p:nvSpPr>
        <p:spPr>
          <a:xfrm>
            <a:off x="195943" y="907142"/>
            <a:ext cx="6270171" cy="49090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spcBef>
                <a:spcPts val="700"/>
              </a:spcBef>
              <a:buFont typeface="Arial"/>
              <a:buChar char="•"/>
            </a:pPr>
            <a:r>
              <a:rPr lang="en-US">
                <a:cs typeface="Calibri"/>
              </a:rPr>
              <a:t>Dataset contains 381109 records of customers and their features along with their corresponding Response to whether they would purchase vehicle insurance or not</a:t>
            </a:r>
            <a:endParaRPr lang="en-US"/>
          </a:p>
          <a:p>
            <a:pPr marL="285750" indent="-285750" algn="just">
              <a:spcBef>
                <a:spcPts val="700"/>
              </a:spcBef>
              <a:buFont typeface="Arial"/>
              <a:buChar char="•"/>
            </a:pPr>
            <a:r>
              <a:rPr lang="en-US">
                <a:cs typeface="Calibri"/>
              </a:rPr>
              <a:t>For the purpose of our project, due to limited computational power, only a section of this shuffled dataset was utilized to train our model</a:t>
            </a:r>
          </a:p>
          <a:p>
            <a:pPr marL="285750" indent="-285750" algn="just">
              <a:spcBef>
                <a:spcPts val="700"/>
              </a:spcBef>
              <a:buFont typeface="Arial"/>
              <a:buChar char="•"/>
            </a:pPr>
            <a:r>
              <a:rPr lang="en-US">
                <a:cs typeface="Calibri"/>
              </a:rPr>
              <a:t>Gauging the highly skewed dataset in terms of the 'Response' class label, we perform down sampling of the majority class to avoid any misinformed metric of accuracy.</a:t>
            </a:r>
          </a:p>
          <a:p>
            <a:pPr marL="285750" indent="-285750" algn="just">
              <a:spcBef>
                <a:spcPts val="700"/>
              </a:spcBef>
              <a:buFont typeface="Arial"/>
              <a:buChar char="•"/>
            </a:pPr>
            <a:r>
              <a:rPr lang="en-US">
                <a:cs typeface="Calibri"/>
              </a:rPr>
              <a:t>We utilized a Support Vector Machine (SVM) model to classify our customer interest in vehicle insurance, with hyperparameter tuning performed manually for optimal values of C and kernel.</a:t>
            </a:r>
          </a:p>
          <a:p>
            <a:pPr marL="285750" indent="-285750">
              <a:buFont typeface="Arial"/>
              <a:buChar char="•"/>
            </a:pPr>
            <a:endParaRPr lang="en-US">
              <a:cs typeface="Calibri"/>
            </a:endParaRPr>
          </a:p>
          <a:p>
            <a:pPr marL="285750" indent="-285750">
              <a:buFont typeface="Arial"/>
              <a:buChar char="•"/>
            </a:pPr>
            <a:r>
              <a:rPr lang="en-US">
                <a:cs typeface="Calibri"/>
              </a:rPr>
              <a:t>Testing Accuracy: 70%</a:t>
            </a:r>
          </a:p>
          <a:p>
            <a:pPr marL="285750" indent="-285750">
              <a:buFont typeface="Arial"/>
              <a:buChar char="•"/>
            </a:pPr>
            <a:endParaRPr lang="en-US">
              <a:cs typeface="Calibri"/>
            </a:endParaRPr>
          </a:p>
        </p:txBody>
      </p:sp>
      <p:pic>
        <p:nvPicPr>
          <p:cNvPr id="5" name="Picture 5">
            <a:extLst>
              <a:ext uri="{FF2B5EF4-FFF2-40B4-BE49-F238E27FC236}">
                <a16:creationId xmlns:a16="http://schemas.microsoft.com/office/drawing/2014/main" id="{B55F0168-63DB-43B9-B5CA-D420D058F4E2}"/>
              </a:ext>
            </a:extLst>
          </p:cNvPr>
          <p:cNvPicPr>
            <a:picLocks noChangeAspect="1"/>
          </p:cNvPicPr>
          <p:nvPr/>
        </p:nvPicPr>
        <p:blipFill>
          <a:blip r:embed="rId2"/>
          <a:stretch>
            <a:fillRect/>
          </a:stretch>
        </p:blipFill>
        <p:spPr>
          <a:xfrm>
            <a:off x="6669315" y="905979"/>
            <a:ext cx="4122057" cy="2397185"/>
          </a:xfrm>
          <a:prstGeom prst="rect">
            <a:avLst/>
          </a:prstGeom>
        </p:spPr>
      </p:pic>
      <p:pic>
        <p:nvPicPr>
          <p:cNvPr id="6" name="Picture 6">
            <a:extLst>
              <a:ext uri="{FF2B5EF4-FFF2-40B4-BE49-F238E27FC236}">
                <a16:creationId xmlns:a16="http://schemas.microsoft.com/office/drawing/2014/main" id="{5E16294C-7A06-4440-AD52-BB7AB9ED3F61}"/>
              </a:ext>
            </a:extLst>
          </p:cNvPr>
          <p:cNvPicPr>
            <a:picLocks noChangeAspect="1"/>
          </p:cNvPicPr>
          <p:nvPr/>
        </p:nvPicPr>
        <p:blipFill>
          <a:blip r:embed="rId3"/>
          <a:stretch>
            <a:fillRect/>
          </a:stretch>
        </p:blipFill>
        <p:spPr>
          <a:xfrm>
            <a:off x="7336971" y="3372067"/>
            <a:ext cx="3439885" cy="3277981"/>
          </a:xfrm>
          <a:prstGeom prst="rect">
            <a:avLst/>
          </a:prstGeom>
        </p:spPr>
      </p:pic>
      <p:pic>
        <p:nvPicPr>
          <p:cNvPr id="7" name="Picture 7">
            <a:extLst>
              <a:ext uri="{FF2B5EF4-FFF2-40B4-BE49-F238E27FC236}">
                <a16:creationId xmlns:a16="http://schemas.microsoft.com/office/drawing/2014/main" id="{851DAD98-ADD3-4989-BEA3-A40C8141BA54}"/>
              </a:ext>
            </a:extLst>
          </p:cNvPr>
          <p:cNvPicPr>
            <a:picLocks noChangeAspect="1"/>
          </p:cNvPicPr>
          <p:nvPr/>
        </p:nvPicPr>
        <p:blipFill>
          <a:blip r:embed="rId4"/>
          <a:stretch>
            <a:fillRect/>
          </a:stretch>
        </p:blipFill>
        <p:spPr>
          <a:xfrm>
            <a:off x="1270000" y="5409271"/>
            <a:ext cx="4985657" cy="1128829"/>
          </a:xfrm>
          <a:prstGeom prst="rect">
            <a:avLst/>
          </a:prstGeom>
        </p:spPr>
      </p:pic>
    </p:spTree>
    <p:extLst>
      <p:ext uri="{BB962C8B-B14F-4D97-AF65-F5344CB8AC3E}">
        <p14:creationId xmlns:p14="http://schemas.microsoft.com/office/powerpoint/2010/main" val="352381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3AFB227-9F0F-43CD-80F2-1146A576A760}"/>
              </a:ext>
            </a:extLst>
          </p:cNvPr>
          <p:cNvPicPr>
            <a:picLocks noGrp="1" noChangeAspect="1"/>
          </p:cNvPicPr>
          <p:nvPr>
            <p:ph idx="1"/>
          </p:nvPr>
        </p:nvPicPr>
        <p:blipFill>
          <a:blip r:embed="rId2"/>
          <a:stretch>
            <a:fillRect/>
          </a:stretch>
        </p:blipFill>
        <p:spPr>
          <a:xfrm>
            <a:off x="1750908" y="66526"/>
            <a:ext cx="10221897" cy="6610045"/>
          </a:xfrm>
        </p:spPr>
      </p:pic>
      <p:sp>
        <p:nvSpPr>
          <p:cNvPr id="5" name="TextBox 4">
            <a:extLst>
              <a:ext uri="{FF2B5EF4-FFF2-40B4-BE49-F238E27FC236}">
                <a16:creationId xmlns:a16="http://schemas.microsoft.com/office/drawing/2014/main" id="{35D876F0-5AB3-40B7-A2A5-98064AA298FA}"/>
              </a:ext>
            </a:extLst>
          </p:cNvPr>
          <p:cNvSpPr txBox="1"/>
          <p:nvPr/>
        </p:nvSpPr>
        <p:spPr>
          <a:xfrm>
            <a:off x="275772" y="1047913"/>
            <a:ext cx="184331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GANNT CHART</a:t>
            </a:r>
          </a:p>
        </p:txBody>
      </p:sp>
    </p:spTree>
    <p:extLst>
      <p:ext uri="{BB962C8B-B14F-4D97-AF65-F5344CB8AC3E}">
        <p14:creationId xmlns:p14="http://schemas.microsoft.com/office/powerpoint/2010/main" val="903853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EDB6F-0128-41AC-93C8-9424F1FAD179}"/>
              </a:ext>
            </a:extLst>
          </p:cNvPr>
          <p:cNvSpPr>
            <a:spLocks noGrp="1"/>
          </p:cNvSpPr>
          <p:nvPr>
            <p:ph type="title"/>
          </p:nvPr>
        </p:nvSpPr>
        <p:spPr>
          <a:xfrm>
            <a:off x="943378" y="126642"/>
            <a:ext cx="10131425" cy="1456267"/>
          </a:xfrm>
        </p:spPr>
        <p:txBody>
          <a:bodyPr>
            <a:normAutofit/>
          </a:bodyPr>
          <a:lstStyle/>
          <a:p>
            <a:pPr algn="ctr"/>
            <a:r>
              <a:rPr lang="en-US">
                <a:cs typeface="Calibri Light"/>
              </a:rPr>
              <a:t>Who we are</a:t>
            </a:r>
          </a:p>
        </p:txBody>
      </p:sp>
      <p:sp>
        <p:nvSpPr>
          <p:cNvPr id="4" name="TextBox 3">
            <a:extLst>
              <a:ext uri="{FF2B5EF4-FFF2-40B4-BE49-F238E27FC236}">
                <a16:creationId xmlns:a16="http://schemas.microsoft.com/office/drawing/2014/main" id="{CF4C67BB-22F0-4B2B-8B0E-D59F8BB025B5}"/>
              </a:ext>
            </a:extLst>
          </p:cNvPr>
          <p:cNvSpPr txBox="1"/>
          <p:nvPr/>
        </p:nvSpPr>
        <p:spPr>
          <a:xfrm>
            <a:off x="4853189" y="1161245"/>
            <a:ext cx="2313904"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DOING IT OUR WAY</a:t>
            </a:r>
          </a:p>
        </p:txBody>
      </p:sp>
      <p:sp>
        <p:nvSpPr>
          <p:cNvPr id="5" name="TextBox 4">
            <a:extLst>
              <a:ext uri="{FF2B5EF4-FFF2-40B4-BE49-F238E27FC236}">
                <a16:creationId xmlns:a16="http://schemas.microsoft.com/office/drawing/2014/main" id="{75A0E407-AB92-440C-8284-F43F895DE3BC}"/>
              </a:ext>
            </a:extLst>
          </p:cNvPr>
          <p:cNvSpPr txBox="1"/>
          <p:nvPr/>
        </p:nvSpPr>
        <p:spPr>
          <a:xfrm>
            <a:off x="268376" y="1996836"/>
            <a:ext cx="3767668"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u="sng">
                <a:cs typeface="Calibri" panose="020F0502020204030204"/>
              </a:rPr>
              <a:t>Mission</a:t>
            </a:r>
            <a:endParaRPr lang="en-US" sz="2400" u="sng"/>
          </a:p>
          <a:p>
            <a:endParaRPr lang="en-US">
              <a:cs typeface="Calibri" panose="020F0502020204030204"/>
            </a:endParaRPr>
          </a:p>
          <a:p>
            <a:pPr marL="285750" indent="-285750" algn="just">
              <a:buFont typeface="Arial"/>
              <a:buChar char="•"/>
            </a:pPr>
            <a:r>
              <a:rPr lang="en-US">
                <a:cs typeface="Calibri" panose="020F0502020204030204"/>
              </a:rPr>
              <a:t>Provide</a:t>
            </a:r>
            <a:r>
              <a:rPr lang="en-US">
                <a:ea typeface="+mn-lt"/>
                <a:cs typeface="+mn-lt"/>
              </a:rPr>
              <a:t> the finest automobile management services in affordable price range</a:t>
            </a:r>
            <a:endParaRPr lang="en-US">
              <a:cs typeface="Calibri"/>
            </a:endParaRPr>
          </a:p>
          <a:p>
            <a:pPr marL="285750" indent="-285750" algn="just">
              <a:buFont typeface="Arial"/>
              <a:buChar char="•"/>
            </a:pPr>
            <a:r>
              <a:rPr lang="en-US">
                <a:ea typeface="+mn-lt"/>
                <a:cs typeface="+mn-lt"/>
              </a:rPr>
              <a:t>Driver behavior analytics</a:t>
            </a:r>
            <a:endParaRPr lang="en-US">
              <a:cs typeface="Calibri" panose="020F0502020204030204"/>
            </a:endParaRPr>
          </a:p>
          <a:p>
            <a:pPr marL="285750" indent="-285750" algn="just">
              <a:buFont typeface="Arial"/>
              <a:buChar char="•"/>
            </a:pPr>
            <a:r>
              <a:rPr lang="en-US">
                <a:cs typeface="Calibri" panose="020F0502020204030204"/>
              </a:rPr>
              <a:t>Suitable insurance policy</a:t>
            </a:r>
          </a:p>
          <a:p>
            <a:pPr marL="285750" indent="-285750" algn="just">
              <a:buFont typeface="Arial"/>
              <a:buChar char="•"/>
            </a:pPr>
            <a:r>
              <a:rPr lang="en-US">
                <a:cs typeface="Calibri" panose="020F0502020204030204"/>
              </a:rPr>
              <a:t>Maintenance plan</a:t>
            </a:r>
          </a:p>
          <a:p>
            <a:pPr marL="285750" indent="-285750">
              <a:buFont typeface="Arial"/>
              <a:buChar char="•"/>
            </a:pPr>
            <a:endParaRPr lang="en-US">
              <a:cs typeface="Calibri" panose="020F0502020204030204"/>
            </a:endParaRPr>
          </a:p>
          <a:p>
            <a:endParaRPr lang="en-US">
              <a:cs typeface="Calibri" panose="020F0502020204030204"/>
            </a:endParaRPr>
          </a:p>
        </p:txBody>
      </p:sp>
      <p:sp>
        <p:nvSpPr>
          <p:cNvPr id="6" name="TextBox 5">
            <a:extLst>
              <a:ext uri="{FF2B5EF4-FFF2-40B4-BE49-F238E27FC236}">
                <a16:creationId xmlns:a16="http://schemas.microsoft.com/office/drawing/2014/main" id="{D5C00090-AC69-4188-ACC6-9E67D7FD2E8E}"/>
              </a:ext>
            </a:extLst>
          </p:cNvPr>
          <p:cNvSpPr txBox="1"/>
          <p:nvPr/>
        </p:nvSpPr>
        <p:spPr>
          <a:xfrm>
            <a:off x="4034591" y="4864921"/>
            <a:ext cx="411286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u="sng">
                <a:ea typeface="+mn-lt"/>
                <a:cs typeface="+mn-lt"/>
              </a:rPr>
              <a:t>Goal</a:t>
            </a:r>
            <a:endParaRPr lang="en-US"/>
          </a:p>
          <a:p>
            <a:endParaRPr lang="en-US">
              <a:ea typeface="+mn-lt"/>
              <a:cs typeface="+mn-lt"/>
            </a:endParaRPr>
          </a:p>
          <a:p>
            <a:pPr marL="285750" indent="-285750" algn="just">
              <a:buFont typeface="Arial"/>
              <a:buChar char="•"/>
            </a:pPr>
            <a:r>
              <a:rPr lang="en-US">
                <a:ea typeface="+mn-lt"/>
                <a:cs typeface="+mn-lt"/>
              </a:rPr>
              <a:t>To be a vehicle service leader</a:t>
            </a:r>
            <a:endParaRPr lang="en-US">
              <a:cs typeface="Calibri"/>
            </a:endParaRPr>
          </a:p>
          <a:p>
            <a:pPr marL="285750" indent="-285750" algn="just">
              <a:buFont typeface="Arial"/>
              <a:buChar char="•"/>
            </a:pPr>
            <a:r>
              <a:rPr lang="en-US">
                <a:ea typeface="+mn-lt"/>
                <a:cs typeface="+mn-lt"/>
              </a:rPr>
              <a:t>Do whatever it takes to earn your trust</a:t>
            </a:r>
            <a:endParaRPr lang="en-US">
              <a:cs typeface="Calibri"/>
            </a:endParaRPr>
          </a:p>
          <a:p>
            <a:endParaRPr lang="en-US">
              <a:cs typeface="Calibri"/>
            </a:endParaRPr>
          </a:p>
        </p:txBody>
      </p:sp>
      <p:pic>
        <p:nvPicPr>
          <p:cNvPr id="7" name="Picture 7">
            <a:extLst>
              <a:ext uri="{FF2B5EF4-FFF2-40B4-BE49-F238E27FC236}">
                <a16:creationId xmlns:a16="http://schemas.microsoft.com/office/drawing/2014/main" id="{3BE30B65-7449-4678-9A8A-4059CD4DBE7C}"/>
              </a:ext>
            </a:extLst>
          </p:cNvPr>
          <p:cNvPicPr>
            <a:picLocks noChangeAspect="1"/>
          </p:cNvPicPr>
          <p:nvPr/>
        </p:nvPicPr>
        <p:blipFill>
          <a:blip r:embed="rId2"/>
          <a:stretch>
            <a:fillRect/>
          </a:stretch>
        </p:blipFill>
        <p:spPr>
          <a:xfrm>
            <a:off x="4211826" y="2175604"/>
            <a:ext cx="3764001" cy="2514807"/>
          </a:xfrm>
          <a:prstGeom prst="rect">
            <a:avLst/>
          </a:prstGeom>
        </p:spPr>
      </p:pic>
      <p:sp>
        <p:nvSpPr>
          <p:cNvPr id="10" name="TextBox 9">
            <a:extLst>
              <a:ext uri="{FF2B5EF4-FFF2-40B4-BE49-F238E27FC236}">
                <a16:creationId xmlns:a16="http://schemas.microsoft.com/office/drawing/2014/main" id="{15F2E540-2441-4760-918C-8A522F7BC4EF}"/>
              </a:ext>
            </a:extLst>
          </p:cNvPr>
          <p:cNvSpPr txBox="1"/>
          <p:nvPr/>
        </p:nvSpPr>
        <p:spPr>
          <a:xfrm>
            <a:off x="8201025" y="1998923"/>
            <a:ext cx="3755983" cy="240065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u="sng">
                <a:ea typeface="+mn-lt"/>
                <a:cs typeface="+mn-lt"/>
              </a:rPr>
              <a:t>Vision</a:t>
            </a:r>
            <a:endParaRPr lang="en-US" sz="2400" u="sng"/>
          </a:p>
          <a:p>
            <a:endParaRPr lang="en-US">
              <a:ea typeface="+mn-lt"/>
              <a:cs typeface="+mn-lt"/>
            </a:endParaRPr>
          </a:p>
          <a:p>
            <a:pPr marL="285750" indent="-285750" algn="just">
              <a:buFont typeface="Arial"/>
              <a:buChar char="•"/>
            </a:pPr>
            <a:r>
              <a:rPr lang="en-US">
                <a:ea typeface="+mn-lt"/>
                <a:cs typeface="+mn-lt"/>
              </a:rPr>
              <a:t>Believe in providing the highest level of service in all areas of our expertise</a:t>
            </a:r>
            <a:endParaRPr lang="en-US">
              <a:cs typeface="Calibri"/>
            </a:endParaRPr>
          </a:p>
          <a:p>
            <a:pPr marL="285750" indent="-285750" algn="just">
              <a:buFont typeface="Arial"/>
              <a:buChar char="•"/>
            </a:pPr>
            <a:r>
              <a:rPr lang="en-US">
                <a:ea typeface="+mn-lt"/>
                <a:cs typeface="+mn-lt"/>
              </a:rPr>
              <a:t>Go the extra mile to provide you with an unparalleled level of service</a:t>
            </a:r>
            <a:endParaRPr lang="en-US">
              <a:cs typeface="Calibri" panose="020F0502020204030204"/>
            </a:endParaRPr>
          </a:p>
        </p:txBody>
      </p:sp>
    </p:spTree>
    <p:extLst>
      <p:ext uri="{BB962C8B-B14F-4D97-AF65-F5344CB8AC3E}">
        <p14:creationId xmlns:p14="http://schemas.microsoft.com/office/powerpoint/2010/main" val="229208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extBox 3">
            <a:extLst>
              <a:ext uri="{FF2B5EF4-FFF2-40B4-BE49-F238E27FC236}">
                <a16:creationId xmlns:a16="http://schemas.microsoft.com/office/drawing/2014/main" id="{4A08C32A-77E0-488A-8964-E360CA1FA1BA}"/>
              </a:ext>
            </a:extLst>
          </p:cNvPr>
          <p:cNvSpPr txBox="1"/>
          <p:nvPr/>
        </p:nvSpPr>
        <p:spPr>
          <a:xfrm>
            <a:off x="9922697" y="639097"/>
            <a:ext cx="2165713" cy="374663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defTabSz="457200">
              <a:spcBef>
                <a:spcPct val="0"/>
              </a:spcBef>
              <a:spcAft>
                <a:spcPts val="600"/>
              </a:spcAft>
            </a:pPr>
            <a:r>
              <a:rPr lang="en-US" sz="4800" cap="all">
                <a:ln w="3175" cmpd="sng">
                  <a:noFill/>
                </a:ln>
                <a:latin typeface="+mj-lt"/>
                <a:ea typeface="+mj-ea"/>
                <a:cs typeface="+mj-cs"/>
              </a:rPr>
              <a:t>RASIC CHART</a:t>
            </a:r>
          </a:p>
          <a:p>
            <a:pPr algn="r" defTabSz="457200">
              <a:spcBef>
                <a:spcPct val="0"/>
              </a:spcBef>
              <a:spcAft>
                <a:spcPts val="600"/>
              </a:spcAft>
            </a:pPr>
            <a:endParaRPr lang="en-US" sz="4800" cap="all">
              <a:ln w="3175" cmpd="sng">
                <a:noFill/>
              </a:ln>
              <a:latin typeface="+mj-lt"/>
              <a:ea typeface="+mj-ea"/>
              <a:cs typeface="+mj-cs"/>
            </a:endParaRPr>
          </a:p>
        </p:txBody>
      </p:sp>
      <p:pic>
        <p:nvPicPr>
          <p:cNvPr id="5" name="Picture 5" descr="Table, calendar&#10;&#10;Description automatically generated">
            <a:extLst>
              <a:ext uri="{FF2B5EF4-FFF2-40B4-BE49-F238E27FC236}">
                <a16:creationId xmlns:a16="http://schemas.microsoft.com/office/drawing/2014/main" id="{91157BA9-773C-499E-98CD-FC51EDB11282}"/>
              </a:ext>
            </a:extLst>
          </p:cNvPr>
          <p:cNvPicPr>
            <a:picLocks noChangeAspect="1"/>
          </p:cNvPicPr>
          <p:nvPr/>
        </p:nvPicPr>
        <p:blipFill>
          <a:blip r:embed="rId4"/>
          <a:stretch>
            <a:fillRect/>
          </a:stretch>
        </p:blipFill>
        <p:spPr>
          <a:xfrm>
            <a:off x="270582" y="635739"/>
            <a:ext cx="9969363" cy="560232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03946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6C8364-E45B-4A28-9791-AA7DA1D36963}"/>
              </a:ext>
            </a:extLst>
          </p:cNvPr>
          <p:cNvSpPr>
            <a:spLocks noGrp="1"/>
          </p:cNvSpPr>
          <p:nvPr>
            <p:ph idx="1"/>
          </p:nvPr>
        </p:nvSpPr>
        <p:spPr>
          <a:xfrm>
            <a:off x="3243944" y="1352853"/>
            <a:ext cx="10131425" cy="3649133"/>
          </a:xfrm>
        </p:spPr>
        <p:txBody>
          <a:bodyPr>
            <a:normAutofit/>
          </a:bodyPr>
          <a:lstStyle/>
          <a:p>
            <a:pPr marL="0" indent="0">
              <a:buNone/>
            </a:pPr>
            <a:r>
              <a:rPr lang="en-US" sz="6000">
                <a:latin typeface="Georgia"/>
                <a:cs typeface="Calibri"/>
              </a:rPr>
              <a:t>THANK YOU !</a:t>
            </a:r>
          </a:p>
        </p:txBody>
      </p:sp>
    </p:spTree>
    <p:extLst>
      <p:ext uri="{BB962C8B-B14F-4D97-AF65-F5344CB8AC3E}">
        <p14:creationId xmlns:p14="http://schemas.microsoft.com/office/powerpoint/2010/main" val="1781327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94025-CE86-46B9-9D95-5AF8409A9F40}"/>
              </a:ext>
            </a:extLst>
          </p:cNvPr>
          <p:cNvSpPr>
            <a:spLocks noGrp="1"/>
          </p:cNvSpPr>
          <p:nvPr>
            <p:ph type="title"/>
          </p:nvPr>
        </p:nvSpPr>
        <p:spPr>
          <a:xfrm>
            <a:off x="1021598" y="196312"/>
            <a:ext cx="10131425" cy="1456267"/>
          </a:xfrm>
        </p:spPr>
        <p:txBody>
          <a:bodyPr/>
          <a:lstStyle/>
          <a:p>
            <a:pPr algn="ctr"/>
            <a:r>
              <a:rPr lang="en-US">
                <a:cs typeface="Calibri Light"/>
              </a:rPr>
              <a:t>Project definition</a:t>
            </a:r>
          </a:p>
        </p:txBody>
      </p:sp>
      <p:sp>
        <p:nvSpPr>
          <p:cNvPr id="4" name="TextBox 3">
            <a:extLst>
              <a:ext uri="{FF2B5EF4-FFF2-40B4-BE49-F238E27FC236}">
                <a16:creationId xmlns:a16="http://schemas.microsoft.com/office/drawing/2014/main" id="{95587C92-EC92-419B-8EA2-B23F07C1A46A}"/>
              </a:ext>
            </a:extLst>
          </p:cNvPr>
          <p:cNvSpPr txBox="1"/>
          <p:nvPr/>
        </p:nvSpPr>
        <p:spPr>
          <a:xfrm>
            <a:off x="836908" y="1715145"/>
            <a:ext cx="10996046" cy="48269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spcBef>
                <a:spcPts val="2500"/>
              </a:spcBef>
              <a:buFont typeface="Arial"/>
              <a:buChar char="•"/>
            </a:pPr>
            <a:r>
              <a:rPr lang="en-US" sz="2000">
                <a:ea typeface="+mn-lt"/>
                <a:cs typeface="+mn-lt"/>
              </a:rPr>
              <a:t>Most fleet owners require to </a:t>
            </a:r>
            <a:r>
              <a:rPr lang="en-US" sz="2000" err="1">
                <a:ea typeface="+mn-lt"/>
                <a:cs typeface="+mn-lt"/>
              </a:rPr>
              <a:t>optimise</a:t>
            </a:r>
            <a:r>
              <a:rPr lang="en-US" sz="2000">
                <a:ea typeface="+mn-lt"/>
                <a:cs typeface="+mn-lt"/>
              </a:rPr>
              <a:t> vehicle insurance and effective instantaneous maintenance solutions to provide a quick fix on the vehicle damage</a:t>
            </a:r>
            <a:endParaRPr lang="en-US" sz="2000">
              <a:cs typeface="Calibri"/>
            </a:endParaRPr>
          </a:p>
          <a:p>
            <a:pPr marL="285750" indent="-285750" algn="just">
              <a:spcBef>
                <a:spcPts val="2500"/>
              </a:spcBef>
              <a:buFont typeface="Arial"/>
              <a:buChar char="•"/>
            </a:pPr>
            <a:r>
              <a:rPr lang="en-US" sz="2000">
                <a:ea typeface="+mn-lt"/>
                <a:cs typeface="+mn-lt"/>
              </a:rPr>
              <a:t>A lot of research work is going on in this field and many more ML and deep learning models are there for instance,  Merchants Fleet</a:t>
            </a:r>
            <a:endParaRPr lang="en-US" sz="2000">
              <a:cs typeface="Calibri"/>
            </a:endParaRPr>
          </a:p>
          <a:p>
            <a:pPr marL="285750" indent="-285750" algn="just">
              <a:spcBef>
                <a:spcPts val="2500"/>
              </a:spcBef>
              <a:buFont typeface="Arial"/>
              <a:buChar char="•"/>
            </a:pPr>
            <a:r>
              <a:rPr lang="en-US" sz="2000">
                <a:ea typeface="+mn-lt"/>
                <a:cs typeface="+mn-lt"/>
              </a:rPr>
              <a:t>We provide a </a:t>
            </a:r>
            <a:r>
              <a:rPr lang="en-US" sz="2000" err="1">
                <a:ea typeface="+mn-lt"/>
                <a:cs typeface="+mn-lt"/>
              </a:rPr>
              <a:t>generalised</a:t>
            </a:r>
            <a:r>
              <a:rPr lang="en-US" sz="2000">
                <a:ea typeface="+mn-lt"/>
                <a:cs typeface="+mn-lt"/>
              </a:rPr>
              <a:t> solution for all which does not require any extensive database from the consumer</a:t>
            </a:r>
            <a:endParaRPr lang="en-US" sz="2000">
              <a:cs typeface="Calibri"/>
            </a:endParaRPr>
          </a:p>
          <a:p>
            <a:pPr marL="285750" indent="-285750" algn="just">
              <a:spcBef>
                <a:spcPts val="2500"/>
              </a:spcBef>
              <a:buFont typeface="Arial"/>
              <a:buChar char="•"/>
            </a:pPr>
            <a:r>
              <a:rPr lang="en-US" sz="2000">
                <a:ea typeface="+mn-lt"/>
                <a:cs typeface="+mn-lt"/>
              </a:rPr>
              <a:t>An extensive array of factors taken into account before suggesting the insurance, hence Highly reliable; </a:t>
            </a:r>
            <a:r>
              <a:rPr lang="en-US" sz="2000" err="1">
                <a:ea typeface="+mn-lt"/>
                <a:cs typeface="+mn-lt"/>
              </a:rPr>
              <a:t>Generalised</a:t>
            </a:r>
            <a:r>
              <a:rPr lang="en-US" sz="2000">
                <a:ea typeface="+mn-lt"/>
                <a:cs typeface="+mn-lt"/>
              </a:rPr>
              <a:t> platform, hence </a:t>
            </a:r>
            <a:r>
              <a:rPr lang="en-US" sz="2000" err="1">
                <a:ea typeface="+mn-lt"/>
                <a:cs typeface="+mn-lt"/>
              </a:rPr>
              <a:t>caterable</a:t>
            </a:r>
            <a:r>
              <a:rPr lang="en-US" sz="2000">
                <a:ea typeface="+mn-lt"/>
                <a:cs typeface="+mn-lt"/>
              </a:rPr>
              <a:t> to a wide variety of customers</a:t>
            </a:r>
            <a:endParaRPr lang="en-US" sz="2000">
              <a:cs typeface="Calibri"/>
            </a:endParaRPr>
          </a:p>
          <a:p>
            <a:pPr marL="285750" indent="-285750" algn="just">
              <a:spcBef>
                <a:spcPts val="2500"/>
              </a:spcBef>
              <a:buFont typeface="Arial"/>
              <a:buChar char="•"/>
            </a:pPr>
            <a:r>
              <a:rPr lang="en-US" sz="2000">
                <a:ea typeface="+mn-lt"/>
                <a:cs typeface="+mn-lt"/>
              </a:rPr>
              <a:t>Business Case: Online event for introduction of product, advertising on google platform and YouTube, free access of software to research and industrial organizations</a:t>
            </a:r>
            <a:endParaRPr lang="en-US" sz="2000">
              <a:cs typeface="Calibri"/>
            </a:endParaRPr>
          </a:p>
          <a:p>
            <a:pPr algn="just">
              <a:spcBef>
                <a:spcPts val="1000"/>
              </a:spcBef>
            </a:pPr>
            <a:endParaRPr lang="en-US" sz="1600">
              <a:cs typeface="Calibri"/>
            </a:endParaRPr>
          </a:p>
        </p:txBody>
      </p:sp>
    </p:spTree>
    <p:extLst>
      <p:ext uri="{BB962C8B-B14F-4D97-AF65-F5344CB8AC3E}">
        <p14:creationId xmlns:p14="http://schemas.microsoft.com/office/powerpoint/2010/main" val="2382233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Connector 8">
            <a:extLst>
              <a:ext uri="{FF2B5EF4-FFF2-40B4-BE49-F238E27FC236}">
                <a16:creationId xmlns:a16="http://schemas.microsoft.com/office/drawing/2014/main" id="{3D18C33E-7F16-47C5-BCB8-57870190D672}"/>
              </a:ext>
            </a:extLst>
          </p:cNvPr>
          <p:cNvSpPr/>
          <p:nvPr/>
        </p:nvSpPr>
        <p:spPr>
          <a:xfrm>
            <a:off x="5412249" y="2745249"/>
            <a:ext cx="1369670" cy="136967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cs typeface="Calibri"/>
              </a:rPr>
              <a:t>USP</a:t>
            </a:r>
            <a:endParaRPr lang="en-US" sz="3200" b="1"/>
          </a:p>
        </p:txBody>
      </p:sp>
      <p:graphicFrame>
        <p:nvGraphicFramePr>
          <p:cNvPr id="23" name="Diagram 23">
            <a:extLst>
              <a:ext uri="{FF2B5EF4-FFF2-40B4-BE49-F238E27FC236}">
                <a16:creationId xmlns:a16="http://schemas.microsoft.com/office/drawing/2014/main" id="{52A77128-AEC0-4F09-9856-0FB6B44E7E8D}"/>
              </a:ext>
            </a:extLst>
          </p:cNvPr>
          <p:cNvGraphicFramePr/>
          <p:nvPr>
            <p:extLst>
              <p:ext uri="{D42A27DB-BD31-4B8C-83A1-F6EECF244321}">
                <p14:modId xmlns:p14="http://schemas.microsoft.com/office/powerpoint/2010/main" val="2844832217"/>
              </p:ext>
            </p:extLst>
          </p:nvPr>
        </p:nvGraphicFramePr>
        <p:xfrm>
          <a:off x="2893672" y="230530"/>
          <a:ext cx="6404656" cy="64065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2490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FF0DA-16C4-43DB-956B-4B896C64C9F6}"/>
              </a:ext>
            </a:extLst>
          </p:cNvPr>
          <p:cNvSpPr>
            <a:spLocks noGrp="1"/>
          </p:cNvSpPr>
          <p:nvPr>
            <p:ph type="title"/>
          </p:nvPr>
        </p:nvSpPr>
        <p:spPr>
          <a:xfrm>
            <a:off x="685801" y="533400"/>
            <a:ext cx="10820400" cy="1177092"/>
          </a:xfrm>
        </p:spPr>
        <p:txBody>
          <a:bodyPr anchor="b">
            <a:normAutofit/>
          </a:bodyPr>
          <a:lstStyle/>
          <a:p>
            <a:pPr algn="ctr"/>
            <a:r>
              <a:rPr lang="en-US" sz="4400">
                <a:cs typeface="Calibri Light"/>
              </a:rPr>
              <a:t>Technology landscape assessment</a:t>
            </a:r>
            <a:endParaRPr lang="en-US" sz="4400"/>
          </a:p>
        </p:txBody>
      </p:sp>
      <p:cxnSp>
        <p:nvCxnSpPr>
          <p:cNvPr id="10" name="Straight Connector 9">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A24D3CE-97C3-4036-89CB-CDAC41F266A9}"/>
              </a:ext>
            </a:extLst>
          </p:cNvPr>
          <p:cNvSpPr>
            <a:spLocks noGrp="1"/>
          </p:cNvSpPr>
          <p:nvPr>
            <p:ph idx="1"/>
          </p:nvPr>
        </p:nvSpPr>
        <p:spPr>
          <a:xfrm>
            <a:off x="685801" y="2012398"/>
            <a:ext cx="10820400" cy="4685485"/>
          </a:xfrm>
        </p:spPr>
        <p:txBody>
          <a:bodyPr anchor="t">
            <a:normAutofit fontScale="92500" lnSpcReduction="10000"/>
          </a:bodyPr>
          <a:lstStyle/>
          <a:p>
            <a:pPr marL="0" indent="0">
              <a:buNone/>
            </a:pPr>
            <a:r>
              <a:rPr lang="en-US" sz="2600" i="1" u="sng">
                <a:cs typeface="Calibri" panose="020F0502020204030204"/>
              </a:rPr>
              <a:t>Patents: </a:t>
            </a:r>
          </a:p>
          <a:p>
            <a:pPr algn="just">
              <a:spcBef>
                <a:spcPts val="2000"/>
              </a:spcBef>
            </a:pPr>
            <a:r>
              <a:rPr lang="en-US" sz="2000">
                <a:ea typeface="+mn-lt"/>
                <a:cs typeface="+mn-lt"/>
              </a:rPr>
              <a:t>Vehicle fleet control systems and methods: [Ryder Integrated Logistics Inc, USPTO]</a:t>
            </a:r>
            <a:endParaRPr lang="en-US">
              <a:cs typeface="Calibri" panose="020F0502020204030204"/>
            </a:endParaRPr>
          </a:p>
          <a:p>
            <a:pPr algn="just">
              <a:spcBef>
                <a:spcPts val="2000"/>
              </a:spcBef>
              <a:buClr>
                <a:srgbClr val="FFFFFF"/>
              </a:buClr>
            </a:pPr>
            <a:r>
              <a:rPr lang="en-US" sz="2000">
                <a:ea typeface="+mn-lt"/>
                <a:cs typeface="+mn-lt"/>
              </a:rPr>
              <a:t>Shared vehicle management method, server and  computer readable storage medium: [Shenzen </a:t>
            </a:r>
            <a:r>
              <a:rPr lang="en-US" sz="2000" err="1">
                <a:ea typeface="+mn-lt"/>
                <a:cs typeface="+mn-lt"/>
              </a:rPr>
              <a:t>Echiev</a:t>
            </a:r>
            <a:r>
              <a:rPr lang="en-US" sz="2000">
                <a:ea typeface="+mn-lt"/>
                <a:cs typeface="+mn-lt"/>
              </a:rPr>
              <a:t> autonomous driving technology, </a:t>
            </a:r>
            <a:r>
              <a:rPr lang="en-US" sz="2000" err="1">
                <a:ea typeface="+mn-lt"/>
                <a:cs typeface="+mn-lt"/>
              </a:rPr>
              <a:t>Esapacenet</a:t>
            </a:r>
            <a:r>
              <a:rPr lang="en-US" sz="2000">
                <a:ea typeface="+mn-lt"/>
                <a:cs typeface="+mn-lt"/>
              </a:rPr>
              <a:t>]</a:t>
            </a:r>
            <a:endParaRPr lang="en-US">
              <a:cs typeface="Calibri" panose="020F0502020204030204"/>
            </a:endParaRPr>
          </a:p>
          <a:p>
            <a:pPr algn="just">
              <a:spcBef>
                <a:spcPts val="2000"/>
              </a:spcBef>
              <a:buClr>
                <a:srgbClr val="FFFFFF"/>
              </a:buClr>
            </a:pPr>
            <a:r>
              <a:rPr lang="en-US" sz="2000">
                <a:ea typeface="+mn-lt"/>
                <a:cs typeface="+mn-lt"/>
              </a:rPr>
              <a:t>Health monitoring systems and methods with vehicle identification: [ Honeywell International Inc, USTPO]</a:t>
            </a:r>
            <a:endParaRPr lang="en-US" sz="2000">
              <a:cs typeface="Calibri"/>
            </a:endParaRPr>
          </a:p>
          <a:p>
            <a:pPr algn="just">
              <a:spcBef>
                <a:spcPts val="2000"/>
              </a:spcBef>
              <a:buClr>
                <a:srgbClr val="FFFFFF"/>
              </a:buClr>
            </a:pPr>
            <a:r>
              <a:rPr lang="en-US" sz="2000">
                <a:ea typeface="+mn-lt"/>
                <a:cs typeface="+mn-lt"/>
              </a:rPr>
              <a:t>Electric vehicle fleet charging systems [ USTPO]</a:t>
            </a:r>
          </a:p>
          <a:p>
            <a:pPr>
              <a:spcBef>
                <a:spcPts val="2000"/>
              </a:spcBef>
              <a:buClr>
                <a:srgbClr val="FFFFFF"/>
              </a:buClr>
            </a:pPr>
            <a:r>
              <a:rPr lang="en-US" sz="2000">
                <a:ea typeface="+mn-lt"/>
                <a:cs typeface="+mn-lt"/>
              </a:rPr>
              <a:t>Method and system for managing a fleet of remote assets and/ or ascertain a repair for an asset [General </a:t>
            </a:r>
            <a:r>
              <a:rPr lang="en-US" sz="2000" err="1">
                <a:ea typeface="+mn-lt"/>
                <a:cs typeface="+mn-lt"/>
              </a:rPr>
              <a:t>Electrics</a:t>
            </a:r>
            <a:r>
              <a:rPr lang="en-US" sz="2000">
                <a:ea typeface="+mn-lt"/>
                <a:cs typeface="+mn-lt"/>
              </a:rPr>
              <a:t> Co, USTPO]</a:t>
            </a:r>
            <a:br>
              <a:rPr lang="en-US"/>
            </a:br>
            <a:endParaRPr lang="en-US">
              <a:cs typeface="Calibri" panose="020F0502020204030204"/>
            </a:endParaRPr>
          </a:p>
        </p:txBody>
      </p:sp>
    </p:spTree>
    <p:extLst>
      <p:ext uri="{BB962C8B-B14F-4D97-AF65-F5344CB8AC3E}">
        <p14:creationId xmlns:p14="http://schemas.microsoft.com/office/powerpoint/2010/main" val="2058486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FF0DA-16C4-43DB-956B-4B896C64C9F6}"/>
              </a:ext>
            </a:extLst>
          </p:cNvPr>
          <p:cNvSpPr>
            <a:spLocks noGrp="1"/>
          </p:cNvSpPr>
          <p:nvPr>
            <p:ph type="title"/>
          </p:nvPr>
        </p:nvSpPr>
        <p:spPr>
          <a:xfrm>
            <a:off x="685801" y="533400"/>
            <a:ext cx="10820400" cy="1177092"/>
          </a:xfrm>
        </p:spPr>
        <p:txBody>
          <a:bodyPr anchor="b">
            <a:normAutofit/>
          </a:bodyPr>
          <a:lstStyle/>
          <a:p>
            <a:pPr algn="ctr"/>
            <a:r>
              <a:rPr lang="en-US" sz="4400">
                <a:cs typeface="Calibri Light"/>
              </a:rPr>
              <a:t>Technology landscape assessment cont. </a:t>
            </a:r>
            <a:endParaRPr lang="en-US" sz="4400"/>
          </a:p>
        </p:txBody>
      </p:sp>
      <p:cxnSp>
        <p:nvCxnSpPr>
          <p:cNvPr id="10" name="Straight Connector 9">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A24D3CE-97C3-4036-89CB-CDAC41F266A9}"/>
              </a:ext>
            </a:extLst>
          </p:cNvPr>
          <p:cNvSpPr>
            <a:spLocks noGrp="1"/>
          </p:cNvSpPr>
          <p:nvPr>
            <p:ph idx="1"/>
          </p:nvPr>
        </p:nvSpPr>
        <p:spPr>
          <a:xfrm>
            <a:off x="685801" y="2243892"/>
            <a:ext cx="10820400" cy="4492573"/>
          </a:xfrm>
        </p:spPr>
        <p:txBody>
          <a:bodyPr anchor="t">
            <a:normAutofit/>
          </a:bodyPr>
          <a:lstStyle/>
          <a:p>
            <a:pPr marL="0" indent="0">
              <a:buNone/>
            </a:pPr>
            <a:r>
              <a:rPr lang="en-US" sz="2400" b="1" i="1" u="sng">
                <a:cs typeface="Calibri" panose="020F0502020204030204"/>
              </a:rPr>
              <a:t>Current Publications: </a:t>
            </a:r>
          </a:p>
          <a:p>
            <a:pPr algn="just">
              <a:spcBef>
                <a:spcPts val="2000"/>
              </a:spcBef>
            </a:pPr>
            <a:r>
              <a:rPr lang="en-US">
                <a:ea typeface="+mn-lt"/>
                <a:cs typeface="+mn-lt"/>
              </a:rPr>
              <a:t>Strategic vehicle management-a joint solution of composition and replacement problems: [Redmer Adam (2020) Journal of quality in maintenance engineering]</a:t>
            </a:r>
          </a:p>
          <a:p>
            <a:pPr algn="just">
              <a:spcBef>
                <a:spcPts val="2000"/>
              </a:spcBef>
              <a:buClr>
                <a:srgbClr val="FFFFFF"/>
              </a:buClr>
            </a:pPr>
            <a:r>
              <a:rPr lang="en-US">
                <a:ea typeface="+mn-lt"/>
                <a:cs typeface="+mn-lt"/>
              </a:rPr>
              <a:t>Data driven fleet management :a perspective of risk management: [Rane, Santosh B(2020) Journal of modelling in management]</a:t>
            </a:r>
          </a:p>
          <a:p>
            <a:pPr>
              <a:spcBef>
                <a:spcPts val="2000"/>
              </a:spcBef>
              <a:buClr>
                <a:srgbClr val="FFFFFF"/>
              </a:buClr>
            </a:pPr>
            <a:r>
              <a:rPr lang="en-US">
                <a:ea typeface="+mn-lt"/>
                <a:cs typeface="+mn-lt"/>
              </a:rPr>
              <a:t>Digital fleet Management : A scalable cloud framework on data driven prediction models [Thomas et al. Annual conference of the PHM society (2020)]</a:t>
            </a:r>
            <a:br>
              <a:rPr lang="en-US"/>
            </a:br>
            <a:endParaRPr lang="en-US">
              <a:cs typeface="Calibri" panose="020F0502020204030204"/>
            </a:endParaRPr>
          </a:p>
        </p:txBody>
      </p:sp>
    </p:spTree>
    <p:extLst>
      <p:ext uri="{BB962C8B-B14F-4D97-AF65-F5344CB8AC3E}">
        <p14:creationId xmlns:p14="http://schemas.microsoft.com/office/powerpoint/2010/main" val="563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96850-F2A2-4F22-9857-CDD06D3BC7FB}"/>
              </a:ext>
            </a:extLst>
          </p:cNvPr>
          <p:cNvSpPr>
            <a:spLocks noGrp="1"/>
          </p:cNvSpPr>
          <p:nvPr>
            <p:ph type="title"/>
          </p:nvPr>
        </p:nvSpPr>
        <p:spPr>
          <a:xfrm>
            <a:off x="965200" y="609600"/>
            <a:ext cx="7808140" cy="1099457"/>
          </a:xfrm>
        </p:spPr>
        <p:txBody>
          <a:bodyPr anchor="b">
            <a:normAutofit/>
          </a:bodyPr>
          <a:lstStyle/>
          <a:p>
            <a:pPr>
              <a:lnSpc>
                <a:spcPct val="90000"/>
              </a:lnSpc>
            </a:pPr>
            <a:r>
              <a:rPr lang="en-US" sz="3400">
                <a:cs typeface="Calibri Light"/>
              </a:rPr>
              <a:t>Demonstration of our portal:</a:t>
            </a:r>
            <a:br>
              <a:rPr lang="en-US" sz="3400">
                <a:cs typeface="Calibri Light"/>
              </a:rPr>
            </a:br>
            <a:r>
              <a:rPr lang="en-US" sz="3400">
                <a:cs typeface="Calibri Light"/>
              </a:rPr>
              <a:t>Main page</a:t>
            </a:r>
            <a:endParaRPr lang="en-US" sz="3400"/>
          </a:p>
        </p:txBody>
      </p:sp>
      <p:pic>
        <p:nvPicPr>
          <p:cNvPr id="4" name="Picture 4">
            <a:extLst>
              <a:ext uri="{FF2B5EF4-FFF2-40B4-BE49-F238E27FC236}">
                <a16:creationId xmlns:a16="http://schemas.microsoft.com/office/drawing/2014/main" id="{3483DFCD-295D-40E9-8484-C80C9F972819}"/>
              </a:ext>
            </a:extLst>
          </p:cNvPr>
          <p:cNvPicPr>
            <a:picLocks noChangeAspect="1"/>
          </p:cNvPicPr>
          <p:nvPr/>
        </p:nvPicPr>
        <p:blipFill>
          <a:blip r:embed="rId2"/>
          <a:stretch>
            <a:fillRect/>
          </a:stretch>
        </p:blipFill>
        <p:spPr>
          <a:xfrm>
            <a:off x="7540172" y="610476"/>
            <a:ext cx="4136571" cy="5912819"/>
          </a:xfrm>
          <a:prstGeom prst="rect">
            <a:avLst/>
          </a:prstGeom>
        </p:spPr>
      </p:pic>
      <p:sp>
        <p:nvSpPr>
          <p:cNvPr id="3" name="TextBox 2">
            <a:extLst>
              <a:ext uri="{FF2B5EF4-FFF2-40B4-BE49-F238E27FC236}">
                <a16:creationId xmlns:a16="http://schemas.microsoft.com/office/drawing/2014/main" id="{EC36018E-4B30-49D8-A785-BE6FFCDDDA28}"/>
              </a:ext>
            </a:extLst>
          </p:cNvPr>
          <p:cNvSpPr txBox="1"/>
          <p:nvPr/>
        </p:nvSpPr>
        <p:spPr>
          <a:xfrm>
            <a:off x="1010992" y="1923245"/>
            <a:ext cx="6402946"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err="1">
                <a:cs typeface="Calibri"/>
              </a:rPr>
              <a:t>Vaahan</a:t>
            </a:r>
            <a:r>
              <a:rPr lang="en-US" sz="2000">
                <a:cs typeface="Calibri"/>
              </a:rPr>
              <a:t> will be accessible in website form</a:t>
            </a:r>
            <a:endParaRPr lang="en-US"/>
          </a:p>
          <a:p>
            <a:pPr algn="just"/>
            <a:r>
              <a:rPr lang="en-US" sz="2000">
                <a:cs typeface="Calibri"/>
              </a:rPr>
              <a:t>Attached is the image of the home page of this website</a:t>
            </a:r>
          </a:p>
          <a:p>
            <a:pPr algn="just"/>
            <a:endParaRPr lang="en-US" sz="2000">
              <a:cs typeface="Calibri"/>
            </a:endParaRPr>
          </a:p>
          <a:p>
            <a:pPr algn="just"/>
            <a:r>
              <a:rPr lang="en-US" sz="2000">
                <a:cs typeface="Calibri"/>
              </a:rPr>
              <a:t>About Us talks about our start-up and it's values, principles, motivations and future aspirations</a:t>
            </a:r>
          </a:p>
          <a:p>
            <a:pPr algn="just"/>
            <a:endParaRPr lang="en-US" sz="2000">
              <a:cs typeface="Calibri"/>
            </a:endParaRPr>
          </a:p>
          <a:p>
            <a:pPr algn="just"/>
            <a:r>
              <a:rPr lang="en-US" sz="2000">
                <a:cs typeface="Calibri"/>
              </a:rPr>
              <a:t>Services is the section where the user can go to in order to avail of the product, and where the payment portal will lie</a:t>
            </a:r>
          </a:p>
          <a:p>
            <a:pPr algn="just"/>
            <a:endParaRPr lang="en-US" sz="2000">
              <a:cs typeface="Calibri"/>
            </a:endParaRPr>
          </a:p>
          <a:p>
            <a:pPr algn="just"/>
            <a:r>
              <a:rPr lang="en-US" sz="2000">
                <a:cs typeface="Calibri"/>
              </a:rPr>
              <a:t>Contact us will provide the location, contact number and a portal for the viewer to write to us from</a:t>
            </a:r>
          </a:p>
          <a:p>
            <a:pPr algn="just"/>
            <a:r>
              <a:rPr lang="en-US" sz="2000">
                <a:cs typeface="Calibri"/>
              </a:rPr>
              <a:t>There will also be a live chat option to allow for better accessibility and communication with our consumers</a:t>
            </a:r>
          </a:p>
        </p:txBody>
      </p:sp>
    </p:spTree>
    <p:extLst>
      <p:ext uri="{BB962C8B-B14F-4D97-AF65-F5344CB8AC3E}">
        <p14:creationId xmlns:p14="http://schemas.microsoft.com/office/powerpoint/2010/main" val="3955303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A07AF5-E095-4305-9676-64CFE2285262}"/>
              </a:ext>
            </a:extLst>
          </p:cNvPr>
          <p:cNvSpPr>
            <a:spLocks noGrp="1"/>
          </p:cNvSpPr>
          <p:nvPr>
            <p:ph type="title"/>
          </p:nvPr>
        </p:nvSpPr>
        <p:spPr>
          <a:xfrm>
            <a:off x="685801" y="533400"/>
            <a:ext cx="10820400" cy="1177092"/>
          </a:xfrm>
        </p:spPr>
        <p:txBody>
          <a:bodyPr anchor="b">
            <a:normAutofit/>
          </a:bodyPr>
          <a:lstStyle/>
          <a:p>
            <a:r>
              <a:rPr lang="en-US" sz="4400">
                <a:cs typeface="Calibri Light"/>
              </a:rPr>
              <a:t>Vaahan: Our services</a:t>
            </a:r>
          </a:p>
        </p:txBody>
      </p:sp>
      <p:cxnSp>
        <p:nvCxnSpPr>
          <p:cNvPr id="7" name="Straight Connector 9">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DB81E30-2F64-47ED-82E6-EC3C6EAAB5F4}"/>
              </a:ext>
            </a:extLst>
          </p:cNvPr>
          <p:cNvSpPr txBox="1"/>
          <p:nvPr/>
        </p:nvSpPr>
        <p:spPr>
          <a:xfrm>
            <a:off x="685800" y="1959429"/>
            <a:ext cx="3461656" cy="461665"/>
          </a:xfrm>
          <a:prstGeom prst="rect">
            <a:avLst/>
          </a:prstGeom>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DAMAGE IDENTIFICATION</a:t>
            </a:r>
          </a:p>
        </p:txBody>
      </p:sp>
      <p:sp>
        <p:nvSpPr>
          <p:cNvPr id="10" name="TextBox 9">
            <a:extLst>
              <a:ext uri="{FF2B5EF4-FFF2-40B4-BE49-F238E27FC236}">
                <a16:creationId xmlns:a16="http://schemas.microsoft.com/office/drawing/2014/main" id="{49C01366-03DC-43E4-B024-24FB4443B74F}"/>
              </a:ext>
            </a:extLst>
          </p:cNvPr>
          <p:cNvSpPr txBox="1"/>
          <p:nvPr/>
        </p:nvSpPr>
        <p:spPr>
          <a:xfrm>
            <a:off x="531470" y="4452256"/>
            <a:ext cx="346165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ea typeface="+mn-lt"/>
                <a:cs typeface="+mn-lt"/>
              </a:rPr>
              <a:t>You’re a busy person — don’t let vehicle problems get in your way. </a:t>
            </a:r>
            <a:r>
              <a:rPr lang="en-US" err="1">
                <a:ea typeface="+mn-lt"/>
                <a:cs typeface="+mn-lt"/>
              </a:rPr>
              <a:t>Vaahan</a:t>
            </a:r>
            <a:r>
              <a:rPr lang="en-US">
                <a:ea typeface="+mn-lt"/>
                <a:cs typeface="+mn-lt"/>
              </a:rPr>
              <a:t> has the proper equipment and experience to locate, repair and/or replace the issue quickly and effectively. Use our products to take care of your Maintenance needs today.</a:t>
            </a:r>
            <a:endParaRPr lang="en-US">
              <a:cs typeface="Calibri" panose="020F0502020204030204"/>
            </a:endParaRPr>
          </a:p>
        </p:txBody>
      </p:sp>
      <p:pic>
        <p:nvPicPr>
          <p:cNvPr id="11" name="Picture 11">
            <a:extLst>
              <a:ext uri="{FF2B5EF4-FFF2-40B4-BE49-F238E27FC236}">
                <a16:creationId xmlns:a16="http://schemas.microsoft.com/office/drawing/2014/main" id="{36FBE611-B6C5-4F9A-877A-76DE63497A77}"/>
              </a:ext>
            </a:extLst>
          </p:cNvPr>
          <p:cNvPicPr>
            <a:picLocks noChangeAspect="1"/>
          </p:cNvPicPr>
          <p:nvPr/>
        </p:nvPicPr>
        <p:blipFill>
          <a:blip r:embed="rId3"/>
          <a:stretch>
            <a:fillRect/>
          </a:stretch>
        </p:blipFill>
        <p:spPr>
          <a:xfrm>
            <a:off x="892628" y="2514600"/>
            <a:ext cx="2743200" cy="1828800"/>
          </a:xfrm>
          <a:prstGeom prst="rect">
            <a:avLst/>
          </a:prstGeom>
        </p:spPr>
      </p:pic>
      <p:sp>
        <p:nvSpPr>
          <p:cNvPr id="12" name="TextBox 11">
            <a:extLst>
              <a:ext uri="{FF2B5EF4-FFF2-40B4-BE49-F238E27FC236}">
                <a16:creationId xmlns:a16="http://schemas.microsoft.com/office/drawing/2014/main" id="{B16AF9FF-9154-4D9A-BD82-F37EC0DADE40}"/>
              </a:ext>
            </a:extLst>
          </p:cNvPr>
          <p:cNvSpPr txBox="1"/>
          <p:nvPr/>
        </p:nvSpPr>
        <p:spPr>
          <a:xfrm>
            <a:off x="4528457" y="1959429"/>
            <a:ext cx="3461656" cy="461665"/>
          </a:xfrm>
          <a:prstGeom prst="rect">
            <a:avLst/>
          </a:prstGeom>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rPr>
              <a:t>DRIVER ANALYTICS</a:t>
            </a:r>
          </a:p>
        </p:txBody>
      </p:sp>
      <p:pic>
        <p:nvPicPr>
          <p:cNvPr id="13" name="Picture 13">
            <a:extLst>
              <a:ext uri="{FF2B5EF4-FFF2-40B4-BE49-F238E27FC236}">
                <a16:creationId xmlns:a16="http://schemas.microsoft.com/office/drawing/2014/main" id="{47204131-6A38-4210-9160-9EF27CE6522D}"/>
              </a:ext>
            </a:extLst>
          </p:cNvPr>
          <p:cNvPicPr>
            <a:picLocks noChangeAspect="1"/>
          </p:cNvPicPr>
          <p:nvPr/>
        </p:nvPicPr>
        <p:blipFill>
          <a:blip r:embed="rId4"/>
          <a:stretch>
            <a:fillRect/>
          </a:stretch>
        </p:blipFill>
        <p:spPr>
          <a:xfrm>
            <a:off x="4974771" y="2514600"/>
            <a:ext cx="2743200" cy="1828800"/>
          </a:xfrm>
          <a:prstGeom prst="rect">
            <a:avLst/>
          </a:prstGeom>
        </p:spPr>
      </p:pic>
      <p:sp>
        <p:nvSpPr>
          <p:cNvPr id="14" name="TextBox 13">
            <a:extLst>
              <a:ext uri="{FF2B5EF4-FFF2-40B4-BE49-F238E27FC236}">
                <a16:creationId xmlns:a16="http://schemas.microsoft.com/office/drawing/2014/main" id="{7F54FA28-93F2-4E76-AF2A-6632C95C3436}"/>
              </a:ext>
            </a:extLst>
          </p:cNvPr>
          <p:cNvSpPr txBox="1"/>
          <p:nvPr/>
        </p:nvSpPr>
        <p:spPr>
          <a:xfrm>
            <a:off x="4616628" y="4453618"/>
            <a:ext cx="346165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cs typeface="Calibri"/>
              </a:rPr>
              <a:t>We know that while on the road, safety is paramount. Use our driver </a:t>
            </a:r>
            <a:r>
              <a:rPr lang="en-US" err="1">
                <a:cs typeface="Calibri"/>
              </a:rPr>
              <a:t>behaviour</a:t>
            </a:r>
            <a:r>
              <a:rPr lang="en-US">
                <a:cs typeface="Calibri"/>
              </a:rPr>
              <a:t> analytics software and rest assured that you would have a great ride, with safety ensured.</a:t>
            </a:r>
            <a:endParaRPr lang="en-US"/>
          </a:p>
        </p:txBody>
      </p:sp>
      <p:sp>
        <p:nvSpPr>
          <p:cNvPr id="15" name="TextBox 14">
            <a:extLst>
              <a:ext uri="{FF2B5EF4-FFF2-40B4-BE49-F238E27FC236}">
                <a16:creationId xmlns:a16="http://schemas.microsoft.com/office/drawing/2014/main" id="{8646A730-086B-44F4-BB8B-E1E62A251720}"/>
              </a:ext>
            </a:extLst>
          </p:cNvPr>
          <p:cNvSpPr txBox="1"/>
          <p:nvPr/>
        </p:nvSpPr>
        <p:spPr>
          <a:xfrm>
            <a:off x="8403771" y="1959429"/>
            <a:ext cx="3461656" cy="461665"/>
          </a:xfrm>
          <a:prstGeom prst="rect">
            <a:avLst/>
          </a:prstGeom>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rPr>
              <a:t>INSURANCE</a:t>
            </a:r>
            <a:endParaRPr lang="en-US"/>
          </a:p>
        </p:txBody>
      </p:sp>
      <p:pic>
        <p:nvPicPr>
          <p:cNvPr id="16" name="Picture 16" descr="A picture containing text, table, person, sitting&#10;&#10;Description automatically generated">
            <a:extLst>
              <a:ext uri="{FF2B5EF4-FFF2-40B4-BE49-F238E27FC236}">
                <a16:creationId xmlns:a16="http://schemas.microsoft.com/office/drawing/2014/main" id="{01DAAD0C-DA0D-4D54-99C4-B26AF094689A}"/>
              </a:ext>
            </a:extLst>
          </p:cNvPr>
          <p:cNvPicPr>
            <a:picLocks noChangeAspect="1"/>
          </p:cNvPicPr>
          <p:nvPr/>
        </p:nvPicPr>
        <p:blipFill>
          <a:blip r:embed="rId5"/>
          <a:stretch>
            <a:fillRect/>
          </a:stretch>
        </p:blipFill>
        <p:spPr>
          <a:xfrm>
            <a:off x="8697686" y="2515172"/>
            <a:ext cx="2743200" cy="1827657"/>
          </a:xfrm>
          <a:prstGeom prst="rect">
            <a:avLst/>
          </a:prstGeom>
        </p:spPr>
      </p:pic>
      <p:sp>
        <p:nvSpPr>
          <p:cNvPr id="17" name="TextBox 16">
            <a:extLst>
              <a:ext uri="{FF2B5EF4-FFF2-40B4-BE49-F238E27FC236}">
                <a16:creationId xmlns:a16="http://schemas.microsoft.com/office/drawing/2014/main" id="{917729B8-EA51-4994-A230-395A8AA79E14}"/>
              </a:ext>
            </a:extLst>
          </p:cNvPr>
          <p:cNvSpPr txBox="1"/>
          <p:nvPr/>
        </p:nvSpPr>
        <p:spPr>
          <a:xfrm>
            <a:off x="8339818" y="4453618"/>
            <a:ext cx="346165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cs typeface="Calibri"/>
              </a:rPr>
              <a:t>Use your resources wisely. Identify the clients that would be interested in your insurance schemes, simply by providing some basic information on them. The optimization of your resource, is our priority.</a:t>
            </a:r>
            <a:endParaRPr lang="en-US"/>
          </a:p>
        </p:txBody>
      </p:sp>
    </p:spTree>
    <p:extLst>
      <p:ext uri="{BB962C8B-B14F-4D97-AF65-F5344CB8AC3E}">
        <p14:creationId xmlns:p14="http://schemas.microsoft.com/office/powerpoint/2010/main" val="1283029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6D926-AFC8-4092-950A-A048D11525BE}"/>
              </a:ext>
            </a:extLst>
          </p:cNvPr>
          <p:cNvSpPr>
            <a:spLocks noGrp="1"/>
          </p:cNvSpPr>
          <p:nvPr>
            <p:ph type="title"/>
          </p:nvPr>
        </p:nvSpPr>
        <p:spPr>
          <a:xfrm>
            <a:off x="863405" y="-40890"/>
            <a:ext cx="6061289" cy="1453363"/>
          </a:xfrm>
        </p:spPr>
        <p:txBody>
          <a:bodyPr>
            <a:normAutofit/>
          </a:bodyPr>
          <a:lstStyle/>
          <a:p>
            <a:r>
              <a:rPr lang="en-US">
                <a:cs typeface="Calibri Light"/>
              </a:rPr>
              <a:t>Driver behavior analytics</a:t>
            </a:r>
            <a:endParaRPr lang="en-US"/>
          </a:p>
        </p:txBody>
      </p:sp>
      <p:pic>
        <p:nvPicPr>
          <p:cNvPr id="4" name="Picture 4">
            <a:extLst>
              <a:ext uri="{FF2B5EF4-FFF2-40B4-BE49-F238E27FC236}">
                <a16:creationId xmlns:a16="http://schemas.microsoft.com/office/drawing/2014/main" id="{55E20280-D6E4-4ADE-8837-491997332A4E}"/>
              </a:ext>
            </a:extLst>
          </p:cNvPr>
          <p:cNvPicPr>
            <a:picLocks noChangeAspect="1"/>
          </p:cNvPicPr>
          <p:nvPr/>
        </p:nvPicPr>
        <p:blipFill>
          <a:blip r:embed="rId3"/>
          <a:stretch>
            <a:fillRect/>
          </a:stretch>
        </p:blipFill>
        <p:spPr>
          <a:xfrm>
            <a:off x="6974190" y="208584"/>
            <a:ext cx="4613574" cy="653260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TextBox 2">
            <a:extLst>
              <a:ext uri="{FF2B5EF4-FFF2-40B4-BE49-F238E27FC236}">
                <a16:creationId xmlns:a16="http://schemas.microsoft.com/office/drawing/2014/main" id="{4E358E98-940E-4884-8753-1537C85CFA21}"/>
              </a:ext>
            </a:extLst>
          </p:cNvPr>
          <p:cNvSpPr txBox="1"/>
          <p:nvPr/>
        </p:nvSpPr>
        <p:spPr>
          <a:xfrm>
            <a:off x="817809" y="1150513"/>
            <a:ext cx="6059509"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100">
                <a:cs typeface="Calibri"/>
              </a:rPr>
              <a:t>This is a paid feature of the website, this page will only be accessible once the consumer has paid and received login details to access this service</a:t>
            </a:r>
            <a:endParaRPr lang="en-US"/>
          </a:p>
          <a:p>
            <a:pPr algn="just"/>
            <a:endParaRPr lang="en-US" sz="2100">
              <a:cs typeface="Calibri"/>
            </a:endParaRPr>
          </a:p>
          <a:p>
            <a:pPr algn="just"/>
            <a:r>
              <a:rPr lang="en-US" sz="2100">
                <a:cs typeface="Calibri"/>
              </a:rPr>
              <a:t>Here, the consumer must provide the live feed of the driver, and has a fixed amount of time they can avail of our analytics, based on how many hours they have paid for</a:t>
            </a:r>
          </a:p>
          <a:p>
            <a:pPr algn="just"/>
            <a:endParaRPr lang="en-US" sz="2100">
              <a:cs typeface="Calibri"/>
            </a:endParaRPr>
          </a:p>
          <a:p>
            <a:pPr algn="just"/>
            <a:r>
              <a:rPr lang="en-US" sz="2100">
                <a:cs typeface="Calibri"/>
              </a:rPr>
              <a:t>There are five behaviors the software looks out for, whichever is valid at that point will be glowing in yellow, as shown in the image</a:t>
            </a:r>
          </a:p>
          <a:p>
            <a:pPr algn="just"/>
            <a:endParaRPr lang="en-US" sz="2100">
              <a:cs typeface="Calibri"/>
            </a:endParaRPr>
          </a:p>
          <a:p>
            <a:pPr algn="just"/>
            <a:r>
              <a:rPr lang="en-US" sz="2100">
                <a:cs typeface="Calibri"/>
              </a:rPr>
              <a:t>There is also a counter keeping track of how many violations have occurred in the given timeframe for the driver</a:t>
            </a:r>
          </a:p>
        </p:txBody>
      </p:sp>
    </p:spTree>
    <p:extLst>
      <p:ext uri="{BB962C8B-B14F-4D97-AF65-F5344CB8AC3E}">
        <p14:creationId xmlns:p14="http://schemas.microsoft.com/office/powerpoint/2010/main" val="25812044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21</Slides>
  <Notes>0</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Celestial</vt:lpstr>
      <vt:lpstr>ME 781 Project Demonstration ppt</vt:lpstr>
      <vt:lpstr>Who we are</vt:lpstr>
      <vt:lpstr>Project definition</vt:lpstr>
      <vt:lpstr>PowerPoint Presentation</vt:lpstr>
      <vt:lpstr>Technology landscape assessment</vt:lpstr>
      <vt:lpstr>Technology landscape assessment cont. </vt:lpstr>
      <vt:lpstr>Demonstration of our portal: Main page</vt:lpstr>
      <vt:lpstr>Vaahan: Our services</vt:lpstr>
      <vt:lpstr>Driver behavior analytics</vt:lpstr>
      <vt:lpstr>Vehicle damage classification</vt:lpstr>
      <vt:lpstr>Vehicle insurance interest prediction</vt:lpstr>
      <vt:lpstr>Driver behavior classification</vt:lpstr>
      <vt:lpstr>Vehicle damage prediction</vt:lpstr>
      <vt:lpstr>Reports and diagrams</vt:lpstr>
      <vt:lpstr>PowerPoint Presentation</vt:lpstr>
      <vt:lpstr>DRIVER Behavior classification</vt:lpstr>
      <vt:lpstr>Vehicle damage prediction</vt:lpstr>
      <vt:lpstr>Vehicle insurance customer interest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25</cp:revision>
  <dcterms:created xsi:type="dcterms:W3CDTF">2013-07-15T20:26:40Z</dcterms:created>
  <dcterms:modified xsi:type="dcterms:W3CDTF">2021-11-24T18:22:31Z</dcterms:modified>
</cp:coreProperties>
</file>